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60" r:id="rId2"/>
  </p:sldMasterIdLst>
  <p:notesMasterIdLst>
    <p:notesMasterId r:id="rId59"/>
  </p:notesMasterIdLst>
  <p:sldIdLst>
    <p:sldId id="261" r:id="rId3"/>
    <p:sldId id="313" r:id="rId4"/>
    <p:sldId id="315" r:id="rId5"/>
    <p:sldId id="316" r:id="rId6"/>
    <p:sldId id="317" r:id="rId7"/>
    <p:sldId id="318" r:id="rId8"/>
    <p:sldId id="320" r:id="rId9"/>
    <p:sldId id="321" r:id="rId10"/>
    <p:sldId id="330" r:id="rId11"/>
    <p:sldId id="322" r:id="rId12"/>
    <p:sldId id="319" r:id="rId13"/>
    <p:sldId id="323" r:id="rId14"/>
    <p:sldId id="324" r:id="rId15"/>
    <p:sldId id="325" r:id="rId16"/>
    <p:sldId id="326" r:id="rId17"/>
    <p:sldId id="327" r:id="rId18"/>
    <p:sldId id="328" r:id="rId19"/>
    <p:sldId id="329" r:id="rId20"/>
    <p:sldId id="331" r:id="rId21"/>
    <p:sldId id="332" r:id="rId22"/>
    <p:sldId id="333" r:id="rId23"/>
    <p:sldId id="334" r:id="rId24"/>
    <p:sldId id="335" r:id="rId25"/>
    <p:sldId id="336" r:id="rId26"/>
    <p:sldId id="337" r:id="rId27"/>
    <p:sldId id="338" r:id="rId28"/>
    <p:sldId id="314" r:id="rId29"/>
    <p:sldId id="339" r:id="rId30"/>
    <p:sldId id="340" r:id="rId31"/>
    <p:sldId id="341" r:id="rId32"/>
    <p:sldId id="342" r:id="rId33"/>
    <p:sldId id="343" r:id="rId34"/>
    <p:sldId id="344" r:id="rId35"/>
    <p:sldId id="345" r:id="rId36"/>
    <p:sldId id="346" r:id="rId37"/>
    <p:sldId id="348" r:id="rId38"/>
    <p:sldId id="349" r:id="rId39"/>
    <p:sldId id="350" r:id="rId40"/>
    <p:sldId id="351" r:id="rId41"/>
    <p:sldId id="357" r:id="rId42"/>
    <p:sldId id="353" r:id="rId43"/>
    <p:sldId id="356" r:id="rId44"/>
    <p:sldId id="358" r:id="rId45"/>
    <p:sldId id="359" r:id="rId46"/>
    <p:sldId id="360" r:id="rId47"/>
    <p:sldId id="362" r:id="rId48"/>
    <p:sldId id="363" r:id="rId49"/>
    <p:sldId id="361" r:id="rId50"/>
    <p:sldId id="364" r:id="rId51"/>
    <p:sldId id="366" r:id="rId52"/>
    <p:sldId id="368" r:id="rId53"/>
    <p:sldId id="367" r:id="rId54"/>
    <p:sldId id="369" r:id="rId55"/>
    <p:sldId id="370" r:id="rId56"/>
    <p:sldId id="372" r:id="rId57"/>
    <p:sldId id="371" r:id="rId58"/>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1" d="100"/>
          <a:sy n="71" d="100"/>
        </p:scale>
        <p:origin x="6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868ED-6881-46C9-A247-BD3290F2C91C}" type="datetimeFigureOut">
              <a:rPr lang="lv-LV" smtClean="0"/>
              <a:t>28.01.2020</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125D4-A0C6-440C-B043-3BB3EC851006}" type="slidenum">
              <a:rPr lang="lv-LV" smtClean="0"/>
              <a:t>‹#›</a:t>
            </a:fld>
            <a:endParaRPr lang="lv-LV"/>
          </a:p>
        </p:txBody>
      </p:sp>
    </p:spTree>
    <p:extLst>
      <p:ext uri="{BB962C8B-B14F-4D97-AF65-F5344CB8AC3E}">
        <p14:creationId xmlns:p14="http://schemas.microsoft.com/office/powerpoint/2010/main" val="3081406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279CF9-1BEB-4BD2-BFB6-79C9D6052C24}" type="slidenum">
              <a:rPr lang="lv-LV" smtClean="0"/>
              <a:t>1</a:t>
            </a:fld>
            <a:endParaRPr lang="lv-LV"/>
          </a:p>
        </p:txBody>
      </p:sp>
    </p:spTree>
    <p:extLst>
      <p:ext uri="{BB962C8B-B14F-4D97-AF65-F5344CB8AC3E}">
        <p14:creationId xmlns:p14="http://schemas.microsoft.com/office/powerpoint/2010/main" val="1164868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3069-1536-435C-B8B4-EBC901EFA2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D1504A3A-B991-4D8A-9E8A-B5CDF45DF0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0847D476-934A-430E-8B2F-09D102AE1201}"/>
              </a:ext>
            </a:extLst>
          </p:cNvPr>
          <p:cNvSpPr>
            <a:spLocks noGrp="1"/>
          </p:cNvSpPr>
          <p:nvPr>
            <p:ph type="dt" sz="half" idx="10"/>
          </p:nvPr>
        </p:nvSpPr>
        <p:spPr/>
        <p:txBody>
          <a:bodyPr/>
          <a:lstStyle/>
          <a:p>
            <a:fld id="{00037BB1-D35E-40DF-98A7-52221CCDB4D2}" type="datetimeFigureOut">
              <a:rPr lang="lv-LV" smtClean="0"/>
              <a:t>28.01.2020</a:t>
            </a:fld>
            <a:endParaRPr lang="lv-LV"/>
          </a:p>
        </p:txBody>
      </p:sp>
      <p:sp>
        <p:nvSpPr>
          <p:cNvPr id="5" name="Footer Placeholder 4">
            <a:extLst>
              <a:ext uri="{FF2B5EF4-FFF2-40B4-BE49-F238E27FC236}">
                <a16:creationId xmlns:a16="http://schemas.microsoft.com/office/drawing/2014/main" id="{4801677F-9799-4E38-A423-82C806300DF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688A688-95DB-411F-A7D3-962B309887DB}"/>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62751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6BC9-6ACB-41F5-812B-A8D69F2B8CAC}"/>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5254563D-2827-4150-85A6-FE219AEE4F6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4268DB1-0D3A-44FD-8D13-BBF2FA6E38D7}"/>
              </a:ext>
            </a:extLst>
          </p:cNvPr>
          <p:cNvSpPr>
            <a:spLocks noGrp="1"/>
          </p:cNvSpPr>
          <p:nvPr>
            <p:ph type="dt" sz="half" idx="10"/>
          </p:nvPr>
        </p:nvSpPr>
        <p:spPr/>
        <p:txBody>
          <a:bodyPr/>
          <a:lstStyle/>
          <a:p>
            <a:fld id="{00037BB1-D35E-40DF-98A7-52221CCDB4D2}" type="datetimeFigureOut">
              <a:rPr lang="lv-LV" smtClean="0"/>
              <a:t>28.01.2020</a:t>
            </a:fld>
            <a:endParaRPr lang="lv-LV"/>
          </a:p>
        </p:txBody>
      </p:sp>
      <p:sp>
        <p:nvSpPr>
          <p:cNvPr id="5" name="Footer Placeholder 4">
            <a:extLst>
              <a:ext uri="{FF2B5EF4-FFF2-40B4-BE49-F238E27FC236}">
                <a16:creationId xmlns:a16="http://schemas.microsoft.com/office/drawing/2014/main" id="{BAFBC613-40ED-40AB-9856-FDDE7A3DF26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7ABC4FB-12FF-4D5B-9E9A-A079E635BAA0}"/>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4532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A386B-E1CF-49C2-884B-63FE28F148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528674D-B091-43B6-BD3B-B3D954568D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25DC854-5876-49F2-BD1E-EE0E600A5B3C}"/>
              </a:ext>
            </a:extLst>
          </p:cNvPr>
          <p:cNvSpPr>
            <a:spLocks noGrp="1"/>
          </p:cNvSpPr>
          <p:nvPr>
            <p:ph type="dt" sz="half" idx="10"/>
          </p:nvPr>
        </p:nvSpPr>
        <p:spPr/>
        <p:txBody>
          <a:bodyPr/>
          <a:lstStyle/>
          <a:p>
            <a:fld id="{00037BB1-D35E-40DF-98A7-52221CCDB4D2}" type="datetimeFigureOut">
              <a:rPr lang="lv-LV" smtClean="0"/>
              <a:t>28.01.2020</a:t>
            </a:fld>
            <a:endParaRPr lang="lv-LV"/>
          </a:p>
        </p:txBody>
      </p:sp>
      <p:sp>
        <p:nvSpPr>
          <p:cNvPr id="5" name="Footer Placeholder 4">
            <a:extLst>
              <a:ext uri="{FF2B5EF4-FFF2-40B4-BE49-F238E27FC236}">
                <a16:creationId xmlns:a16="http://schemas.microsoft.com/office/drawing/2014/main" id="{35D32E56-63C2-4D9A-BC3D-E2B67B02B35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27B713D-741F-45C7-BF25-ADF01FC10189}"/>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3738358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3"/>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69788" indent="0" algn="ctr">
              <a:buNone/>
              <a:defRPr>
                <a:solidFill>
                  <a:schemeClr val="tx1">
                    <a:tint val="75000"/>
                  </a:schemeClr>
                </a:solidFill>
              </a:defRPr>
            </a:lvl2pPr>
            <a:lvl3pPr marL="939575" indent="0" algn="ctr">
              <a:buNone/>
              <a:defRPr>
                <a:solidFill>
                  <a:schemeClr val="tx1">
                    <a:tint val="75000"/>
                  </a:schemeClr>
                </a:solidFill>
              </a:defRPr>
            </a:lvl3pPr>
            <a:lvl4pPr marL="1409365" indent="0" algn="ctr">
              <a:buNone/>
              <a:defRPr>
                <a:solidFill>
                  <a:schemeClr val="tx1">
                    <a:tint val="75000"/>
                  </a:schemeClr>
                </a:solidFill>
              </a:defRPr>
            </a:lvl4pPr>
            <a:lvl5pPr marL="1879152" indent="0" algn="ctr">
              <a:buNone/>
              <a:defRPr>
                <a:solidFill>
                  <a:schemeClr val="tx1">
                    <a:tint val="75000"/>
                  </a:schemeClr>
                </a:solidFill>
              </a:defRPr>
            </a:lvl5pPr>
            <a:lvl6pPr marL="2348940" indent="0" algn="ctr">
              <a:buNone/>
              <a:defRPr>
                <a:solidFill>
                  <a:schemeClr val="tx1">
                    <a:tint val="75000"/>
                  </a:schemeClr>
                </a:solidFill>
              </a:defRPr>
            </a:lvl6pPr>
            <a:lvl7pPr marL="2818729" indent="0" algn="ctr">
              <a:buNone/>
              <a:defRPr>
                <a:solidFill>
                  <a:schemeClr val="tx1">
                    <a:tint val="75000"/>
                  </a:schemeClr>
                </a:solidFill>
              </a:defRPr>
            </a:lvl7pPr>
            <a:lvl8pPr marL="3288515" indent="0" algn="ctr">
              <a:buNone/>
              <a:defRPr>
                <a:solidFill>
                  <a:schemeClr val="tx1">
                    <a:tint val="75000"/>
                  </a:schemeClr>
                </a:solidFill>
              </a:defRPr>
            </a:lvl8pPr>
            <a:lvl9pPr marL="37583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C1054B-4985-423E-9782-29AF9D6E79CA}" type="datetime1">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3325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C967F-2DAF-4664-A2AE-51280B72D927}" type="datetime1">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94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0" y="4406906"/>
            <a:ext cx="10363200" cy="136207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963080" y="2906727"/>
            <a:ext cx="10363200" cy="1500188"/>
          </a:xfrm>
        </p:spPr>
        <p:txBody>
          <a:bodyPr anchor="b"/>
          <a:lstStyle>
            <a:lvl1pPr marL="0" indent="0">
              <a:buNone/>
              <a:defRPr sz="1900">
                <a:solidFill>
                  <a:schemeClr val="tx1">
                    <a:tint val="75000"/>
                  </a:schemeClr>
                </a:solidFill>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7C8F7-C90B-4A91-B17A-70F03E65A8F4}" type="datetime1">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5613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9"/>
            <a:ext cx="5384800" cy="4525965"/>
          </a:xfrm>
        </p:spPr>
        <p:txBody>
          <a:bodyPr/>
          <a:lstStyle>
            <a:lvl1pPr>
              <a:defRPr sz="2900"/>
            </a:lvl1pPr>
            <a:lvl2pPr>
              <a:defRPr sz="25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9"/>
            <a:ext cx="5384800" cy="4525965"/>
          </a:xfrm>
        </p:spPr>
        <p:txBody>
          <a:bodyPr/>
          <a:lstStyle>
            <a:lvl1pPr>
              <a:defRPr sz="2900"/>
            </a:lvl1pPr>
            <a:lvl2pPr>
              <a:defRPr sz="25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842C2E-FC21-43A8-A29C-6C85A61DEFAE}" type="datetime1">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8981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7" y="1535116"/>
            <a:ext cx="5386920" cy="639765"/>
          </a:xfrm>
        </p:spPr>
        <p:txBody>
          <a:bodyPr anchor="b"/>
          <a:lstStyle>
            <a:lvl1pPr marL="0" indent="0">
              <a:buNone/>
              <a:defRPr sz="2500" b="1"/>
            </a:lvl1pPr>
            <a:lvl2pPr marL="469788" indent="0">
              <a:buNone/>
              <a:defRPr sz="1900" b="1"/>
            </a:lvl2pPr>
            <a:lvl3pPr marL="939575" indent="0">
              <a:buNone/>
              <a:defRPr sz="1700" b="1"/>
            </a:lvl3pPr>
            <a:lvl4pPr marL="1409365" indent="0">
              <a:buNone/>
              <a:defRPr sz="1600" b="1"/>
            </a:lvl4pPr>
            <a:lvl5pPr marL="1879152" indent="0">
              <a:buNone/>
              <a:defRPr sz="1600" b="1"/>
            </a:lvl5pPr>
            <a:lvl6pPr marL="2348940" indent="0">
              <a:buNone/>
              <a:defRPr sz="1600" b="1"/>
            </a:lvl6pPr>
            <a:lvl7pPr marL="2818729" indent="0">
              <a:buNone/>
              <a:defRPr sz="1600" b="1"/>
            </a:lvl7pPr>
            <a:lvl8pPr marL="3288515" indent="0">
              <a:buNone/>
              <a:defRPr sz="1600" b="1"/>
            </a:lvl8pPr>
            <a:lvl9pPr marL="375830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7" y="2174881"/>
            <a:ext cx="5386920" cy="3951285"/>
          </a:xfrm>
        </p:spPr>
        <p:txBody>
          <a:bodyPr/>
          <a:lstStyle>
            <a:lvl1pPr>
              <a:defRPr sz="25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6"/>
            <a:ext cx="5389040" cy="639765"/>
          </a:xfrm>
        </p:spPr>
        <p:txBody>
          <a:bodyPr anchor="b"/>
          <a:lstStyle>
            <a:lvl1pPr marL="0" indent="0">
              <a:buNone/>
              <a:defRPr sz="2500" b="1"/>
            </a:lvl1pPr>
            <a:lvl2pPr marL="469788" indent="0">
              <a:buNone/>
              <a:defRPr sz="1900" b="1"/>
            </a:lvl2pPr>
            <a:lvl3pPr marL="939575" indent="0">
              <a:buNone/>
              <a:defRPr sz="1700" b="1"/>
            </a:lvl3pPr>
            <a:lvl4pPr marL="1409365" indent="0">
              <a:buNone/>
              <a:defRPr sz="1600" b="1"/>
            </a:lvl4pPr>
            <a:lvl5pPr marL="1879152" indent="0">
              <a:buNone/>
              <a:defRPr sz="1600" b="1"/>
            </a:lvl5pPr>
            <a:lvl6pPr marL="2348940" indent="0">
              <a:buNone/>
              <a:defRPr sz="1600" b="1"/>
            </a:lvl6pPr>
            <a:lvl7pPr marL="2818729" indent="0">
              <a:buNone/>
              <a:defRPr sz="1600" b="1"/>
            </a:lvl7pPr>
            <a:lvl8pPr marL="3288515" indent="0">
              <a:buNone/>
              <a:defRPr sz="1600" b="1"/>
            </a:lvl8pPr>
            <a:lvl9pPr marL="37583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81"/>
            <a:ext cx="5389040" cy="3951285"/>
          </a:xfrm>
        </p:spPr>
        <p:txBody>
          <a:bodyPr/>
          <a:lstStyle>
            <a:lvl1pPr>
              <a:defRPr sz="25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7A714C-9EF7-4155-BD8D-066A3B033577}" type="datetime1">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4126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6B184A-44EF-4381-9415-C43D6BD4F992}" type="datetime1">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0383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D7373-D3A0-4694-9CA8-D32F06DE84C0}" type="datetime1">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6344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0" y="273054"/>
            <a:ext cx="4011080" cy="1162051"/>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6740" y="273069"/>
            <a:ext cx="6815667" cy="5853113"/>
          </a:xfrm>
        </p:spPr>
        <p:txBody>
          <a:bodyPr/>
          <a:lstStyle>
            <a:lvl1pPr>
              <a:defRPr sz="3300"/>
            </a:lvl1pPr>
            <a:lvl2pPr>
              <a:defRPr sz="2900"/>
            </a:lvl2pPr>
            <a:lvl3pPr>
              <a:defRPr sz="25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0" y="1435111"/>
            <a:ext cx="4011080" cy="4691063"/>
          </a:xfrm>
        </p:spPr>
        <p:txBody>
          <a:bodyPr/>
          <a:lstStyle>
            <a:lvl1pPr marL="0" indent="0">
              <a:buNone/>
              <a:defRPr sz="1400"/>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CA8B46-EC5A-402A-87D2-3EA03FE9F608}" type="datetime1">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8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BA75-A56F-4637-BEE4-79C522FC4420}"/>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6DDD10C2-B467-45D4-AB4E-7B19D6AA64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12DFD46-A909-4778-B297-66BFE2727933}"/>
              </a:ext>
            </a:extLst>
          </p:cNvPr>
          <p:cNvSpPr>
            <a:spLocks noGrp="1"/>
          </p:cNvSpPr>
          <p:nvPr>
            <p:ph type="dt" sz="half" idx="10"/>
          </p:nvPr>
        </p:nvSpPr>
        <p:spPr/>
        <p:txBody>
          <a:bodyPr/>
          <a:lstStyle/>
          <a:p>
            <a:fld id="{00037BB1-D35E-40DF-98A7-52221CCDB4D2}" type="datetimeFigureOut">
              <a:rPr lang="lv-LV" smtClean="0"/>
              <a:t>28.01.2020</a:t>
            </a:fld>
            <a:endParaRPr lang="lv-LV"/>
          </a:p>
        </p:txBody>
      </p:sp>
      <p:sp>
        <p:nvSpPr>
          <p:cNvPr id="5" name="Footer Placeholder 4">
            <a:extLst>
              <a:ext uri="{FF2B5EF4-FFF2-40B4-BE49-F238E27FC236}">
                <a16:creationId xmlns:a16="http://schemas.microsoft.com/office/drawing/2014/main" id="{0A91589A-D107-4EFF-AB2F-63143F6B31F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0398A2A-C6EA-42C1-A15F-6F86D206648C}"/>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1418000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6"/>
            <a:ext cx="7315200" cy="566739"/>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720" y="612773"/>
            <a:ext cx="7315200" cy="4114800"/>
          </a:xfrm>
        </p:spPr>
        <p:txBody>
          <a:bodyPr/>
          <a:lstStyle>
            <a:lvl1pPr marL="0" indent="0">
              <a:buNone/>
              <a:defRPr sz="3300"/>
            </a:lvl1pPr>
            <a:lvl2pPr marL="469788" indent="0">
              <a:buNone/>
              <a:defRPr sz="2900"/>
            </a:lvl2pPr>
            <a:lvl3pPr marL="939575" indent="0">
              <a:buNone/>
              <a:defRPr sz="2500"/>
            </a:lvl3pPr>
            <a:lvl4pPr marL="1409365" indent="0">
              <a:buNone/>
              <a:defRPr sz="1900"/>
            </a:lvl4pPr>
            <a:lvl5pPr marL="1879152" indent="0">
              <a:buNone/>
              <a:defRPr sz="1900"/>
            </a:lvl5pPr>
            <a:lvl6pPr marL="2348940" indent="0">
              <a:buNone/>
              <a:defRPr sz="1900"/>
            </a:lvl6pPr>
            <a:lvl7pPr marL="2818729" indent="0">
              <a:buNone/>
              <a:defRPr sz="1900"/>
            </a:lvl7pPr>
            <a:lvl8pPr marL="3288515" indent="0">
              <a:buNone/>
              <a:defRPr sz="1900"/>
            </a:lvl8pPr>
            <a:lvl9pPr marL="3758305" indent="0">
              <a:buNone/>
              <a:defRPr sz="1900"/>
            </a:lvl9pPr>
          </a:lstStyle>
          <a:p>
            <a:r>
              <a:rPr lang="en-US"/>
              <a:t>Click icon to add picture</a:t>
            </a:r>
          </a:p>
        </p:txBody>
      </p:sp>
      <p:sp>
        <p:nvSpPr>
          <p:cNvPr id="4" name="Text Placeholder 3"/>
          <p:cNvSpPr>
            <a:spLocks noGrp="1"/>
          </p:cNvSpPr>
          <p:nvPr>
            <p:ph type="body" sz="half" idx="2"/>
          </p:nvPr>
        </p:nvSpPr>
        <p:spPr>
          <a:xfrm>
            <a:off x="2389720" y="5367354"/>
            <a:ext cx="7315200" cy="804863"/>
          </a:xfrm>
        </p:spPr>
        <p:txBody>
          <a:bodyPr/>
          <a:lstStyle>
            <a:lvl1pPr marL="0" indent="0">
              <a:buNone/>
              <a:defRPr sz="1400"/>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9C5A4D-34FD-4BA0-B8A6-A6DB5B1CE72F}" type="datetime1">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6379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4AFAE-BD49-4638-9C47-C26365B893AB}" type="datetime1">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1971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8"/>
            <a:ext cx="2743200" cy="5851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8"/>
            <a:ext cx="8026400" cy="58515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207217-2E4E-4F3A-89AD-636E01FDBD72}" type="datetime1">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141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49DC-17F3-4424-8797-8829100376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8F27B34E-21E9-43ED-B7D8-34CB1CAFC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3D9B32-DAFB-4AC1-BDC4-6DBB2A928014}"/>
              </a:ext>
            </a:extLst>
          </p:cNvPr>
          <p:cNvSpPr>
            <a:spLocks noGrp="1"/>
          </p:cNvSpPr>
          <p:nvPr>
            <p:ph type="dt" sz="half" idx="10"/>
          </p:nvPr>
        </p:nvSpPr>
        <p:spPr/>
        <p:txBody>
          <a:bodyPr/>
          <a:lstStyle/>
          <a:p>
            <a:fld id="{00037BB1-D35E-40DF-98A7-52221CCDB4D2}" type="datetimeFigureOut">
              <a:rPr lang="lv-LV" smtClean="0"/>
              <a:t>28.01.2020</a:t>
            </a:fld>
            <a:endParaRPr lang="lv-LV"/>
          </a:p>
        </p:txBody>
      </p:sp>
      <p:sp>
        <p:nvSpPr>
          <p:cNvPr id="5" name="Footer Placeholder 4">
            <a:extLst>
              <a:ext uri="{FF2B5EF4-FFF2-40B4-BE49-F238E27FC236}">
                <a16:creationId xmlns:a16="http://schemas.microsoft.com/office/drawing/2014/main" id="{CC22BB40-C6A8-40CB-9065-CDA0666187B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25EFC08-3066-4312-B5FF-8A9DBF4FF887}"/>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408266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979D0-520B-4385-9B7A-CF37A3D1FF9D}"/>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875EECA-4698-43CB-9803-C0A3FAF6BB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7D0A5616-3C8C-435D-899D-D481A5B113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1A67D2B8-B6CE-421B-817F-8242AE7D5033}"/>
              </a:ext>
            </a:extLst>
          </p:cNvPr>
          <p:cNvSpPr>
            <a:spLocks noGrp="1"/>
          </p:cNvSpPr>
          <p:nvPr>
            <p:ph type="dt" sz="half" idx="10"/>
          </p:nvPr>
        </p:nvSpPr>
        <p:spPr/>
        <p:txBody>
          <a:bodyPr/>
          <a:lstStyle/>
          <a:p>
            <a:fld id="{00037BB1-D35E-40DF-98A7-52221CCDB4D2}" type="datetimeFigureOut">
              <a:rPr lang="lv-LV" smtClean="0"/>
              <a:t>28.01.2020</a:t>
            </a:fld>
            <a:endParaRPr lang="lv-LV"/>
          </a:p>
        </p:txBody>
      </p:sp>
      <p:sp>
        <p:nvSpPr>
          <p:cNvPr id="6" name="Footer Placeholder 5">
            <a:extLst>
              <a:ext uri="{FF2B5EF4-FFF2-40B4-BE49-F238E27FC236}">
                <a16:creationId xmlns:a16="http://schemas.microsoft.com/office/drawing/2014/main" id="{20197B7F-84AA-4AC7-A0BA-E6D9C331098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53FDB88-F1A7-41DB-8CA6-CB3845186C33}"/>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87728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1B6C-7792-4418-8CEF-F75654057933}"/>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E40E811-CA92-406C-9301-F138964055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E622A0-712C-4CA6-937B-1DFAC9B6E09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2174F611-8149-478C-B946-DFB53E0E1D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3EFCFC-9798-473F-BACB-432DC16CBD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BCE0FF84-A8D4-48F2-9816-D9BFAF2B6720}"/>
              </a:ext>
            </a:extLst>
          </p:cNvPr>
          <p:cNvSpPr>
            <a:spLocks noGrp="1"/>
          </p:cNvSpPr>
          <p:nvPr>
            <p:ph type="dt" sz="half" idx="10"/>
          </p:nvPr>
        </p:nvSpPr>
        <p:spPr/>
        <p:txBody>
          <a:bodyPr/>
          <a:lstStyle/>
          <a:p>
            <a:fld id="{00037BB1-D35E-40DF-98A7-52221CCDB4D2}" type="datetimeFigureOut">
              <a:rPr lang="lv-LV" smtClean="0"/>
              <a:t>28.01.2020</a:t>
            </a:fld>
            <a:endParaRPr lang="lv-LV"/>
          </a:p>
        </p:txBody>
      </p:sp>
      <p:sp>
        <p:nvSpPr>
          <p:cNvPr id="8" name="Footer Placeholder 7">
            <a:extLst>
              <a:ext uri="{FF2B5EF4-FFF2-40B4-BE49-F238E27FC236}">
                <a16:creationId xmlns:a16="http://schemas.microsoft.com/office/drawing/2014/main" id="{491151AB-EE1E-48EB-A28E-A9317D74F79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01F28CB2-80F4-497B-8D27-D44712FCA897}"/>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148539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9C61-4956-4766-B339-33361552216F}"/>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234F44B6-84C4-4553-94DE-5E60EC7DBD60}"/>
              </a:ext>
            </a:extLst>
          </p:cNvPr>
          <p:cNvSpPr>
            <a:spLocks noGrp="1"/>
          </p:cNvSpPr>
          <p:nvPr>
            <p:ph type="dt" sz="half" idx="10"/>
          </p:nvPr>
        </p:nvSpPr>
        <p:spPr/>
        <p:txBody>
          <a:bodyPr/>
          <a:lstStyle/>
          <a:p>
            <a:fld id="{00037BB1-D35E-40DF-98A7-52221CCDB4D2}" type="datetimeFigureOut">
              <a:rPr lang="lv-LV" smtClean="0"/>
              <a:t>28.01.2020</a:t>
            </a:fld>
            <a:endParaRPr lang="lv-LV"/>
          </a:p>
        </p:txBody>
      </p:sp>
      <p:sp>
        <p:nvSpPr>
          <p:cNvPr id="4" name="Footer Placeholder 3">
            <a:extLst>
              <a:ext uri="{FF2B5EF4-FFF2-40B4-BE49-F238E27FC236}">
                <a16:creationId xmlns:a16="http://schemas.microsoft.com/office/drawing/2014/main" id="{F800B006-3B36-41EA-9EA7-44F9BC64D34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B5BA2AEA-E5CF-4B63-8C2D-0ECE96A0B068}"/>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347681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D4943-F0BA-4FB2-8467-2DEF6A618B65}"/>
              </a:ext>
            </a:extLst>
          </p:cNvPr>
          <p:cNvSpPr>
            <a:spLocks noGrp="1"/>
          </p:cNvSpPr>
          <p:nvPr>
            <p:ph type="dt" sz="half" idx="10"/>
          </p:nvPr>
        </p:nvSpPr>
        <p:spPr/>
        <p:txBody>
          <a:bodyPr/>
          <a:lstStyle/>
          <a:p>
            <a:fld id="{00037BB1-D35E-40DF-98A7-52221CCDB4D2}" type="datetimeFigureOut">
              <a:rPr lang="lv-LV" smtClean="0"/>
              <a:t>28.01.2020</a:t>
            </a:fld>
            <a:endParaRPr lang="lv-LV"/>
          </a:p>
        </p:txBody>
      </p:sp>
      <p:sp>
        <p:nvSpPr>
          <p:cNvPr id="3" name="Footer Placeholder 2">
            <a:extLst>
              <a:ext uri="{FF2B5EF4-FFF2-40B4-BE49-F238E27FC236}">
                <a16:creationId xmlns:a16="http://schemas.microsoft.com/office/drawing/2014/main" id="{13B643B8-0457-437B-A084-38E7567F96C5}"/>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DABEF8B4-CB5F-4A1B-A8C8-6905627A026F}"/>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281266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9C7B4-C382-409B-A563-FCD916CAE5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DB0CCC40-952D-496A-8C4F-4DB6E7E12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B6E94241-FE72-437F-82EF-DD5F4DFA7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13ACDC-75AC-4BA6-B7B8-4C9C51976B0E}"/>
              </a:ext>
            </a:extLst>
          </p:cNvPr>
          <p:cNvSpPr>
            <a:spLocks noGrp="1"/>
          </p:cNvSpPr>
          <p:nvPr>
            <p:ph type="dt" sz="half" idx="10"/>
          </p:nvPr>
        </p:nvSpPr>
        <p:spPr/>
        <p:txBody>
          <a:bodyPr/>
          <a:lstStyle/>
          <a:p>
            <a:fld id="{00037BB1-D35E-40DF-98A7-52221CCDB4D2}" type="datetimeFigureOut">
              <a:rPr lang="lv-LV" smtClean="0"/>
              <a:t>28.01.2020</a:t>
            </a:fld>
            <a:endParaRPr lang="lv-LV"/>
          </a:p>
        </p:txBody>
      </p:sp>
      <p:sp>
        <p:nvSpPr>
          <p:cNvPr id="6" name="Footer Placeholder 5">
            <a:extLst>
              <a:ext uri="{FF2B5EF4-FFF2-40B4-BE49-F238E27FC236}">
                <a16:creationId xmlns:a16="http://schemas.microsoft.com/office/drawing/2014/main" id="{12A11AB3-064C-4BDE-B501-94A04AD3BE2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07861173-1B25-478D-9B10-7D0363F9115C}"/>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238071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B87F8-CD35-49F2-815D-AAC953A8B4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B6457AD5-E71E-4892-BB0A-BB1DF02D4A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2653B2DE-BA62-4BC9-9B32-8AB994A2C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15B8A5-6A94-4E0C-8DDB-686CCC0CB3C5}"/>
              </a:ext>
            </a:extLst>
          </p:cNvPr>
          <p:cNvSpPr>
            <a:spLocks noGrp="1"/>
          </p:cNvSpPr>
          <p:nvPr>
            <p:ph type="dt" sz="half" idx="10"/>
          </p:nvPr>
        </p:nvSpPr>
        <p:spPr/>
        <p:txBody>
          <a:bodyPr/>
          <a:lstStyle/>
          <a:p>
            <a:fld id="{00037BB1-D35E-40DF-98A7-52221CCDB4D2}" type="datetimeFigureOut">
              <a:rPr lang="lv-LV" smtClean="0"/>
              <a:t>28.01.2020</a:t>
            </a:fld>
            <a:endParaRPr lang="lv-LV"/>
          </a:p>
        </p:txBody>
      </p:sp>
      <p:sp>
        <p:nvSpPr>
          <p:cNvPr id="6" name="Footer Placeholder 5">
            <a:extLst>
              <a:ext uri="{FF2B5EF4-FFF2-40B4-BE49-F238E27FC236}">
                <a16:creationId xmlns:a16="http://schemas.microsoft.com/office/drawing/2014/main" id="{B4675646-B3FC-4D50-9C6E-21F777B8661A}"/>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2F4BA46-06BA-467F-8F53-AD16852CE4DF}"/>
              </a:ext>
            </a:extLst>
          </p:cNvPr>
          <p:cNvSpPr>
            <a:spLocks noGrp="1"/>
          </p:cNvSpPr>
          <p:nvPr>
            <p:ph type="sldNum" sz="quarter" idx="12"/>
          </p:nvPr>
        </p:nvSpPr>
        <p:spPr/>
        <p:txBody>
          <a:bodyPr/>
          <a:lstStyle/>
          <a:p>
            <a:fld id="{EB6664EB-0CF6-4E92-BD87-6A277B713A83}" type="slidenum">
              <a:rPr lang="lv-LV" smtClean="0"/>
              <a:t>‹#›</a:t>
            </a:fld>
            <a:endParaRPr lang="lv-LV"/>
          </a:p>
        </p:txBody>
      </p:sp>
    </p:spTree>
    <p:extLst>
      <p:ext uri="{BB962C8B-B14F-4D97-AF65-F5344CB8AC3E}">
        <p14:creationId xmlns:p14="http://schemas.microsoft.com/office/powerpoint/2010/main" val="2131324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8C65F-7805-47BA-B328-C6CB64CC4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722BC6D-9138-4BFB-8D92-B7C0B3C77B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852C25A-C23B-4E70-814A-541AF9AD96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37BB1-D35E-40DF-98A7-52221CCDB4D2}" type="datetimeFigureOut">
              <a:rPr lang="lv-LV" smtClean="0"/>
              <a:t>28.01.2020</a:t>
            </a:fld>
            <a:endParaRPr lang="lv-LV"/>
          </a:p>
        </p:txBody>
      </p:sp>
      <p:sp>
        <p:nvSpPr>
          <p:cNvPr id="5" name="Footer Placeholder 4">
            <a:extLst>
              <a:ext uri="{FF2B5EF4-FFF2-40B4-BE49-F238E27FC236}">
                <a16:creationId xmlns:a16="http://schemas.microsoft.com/office/drawing/2014/main" id="{28051210-F58E-465E-9393-FBA09B4DDE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1FA65703-966C-4B45-91EC-66D05F7DE7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664EB-0CF6-4E92-BD87-6A277B713A83}" type="slidenum">
              <a:rPr lang="lv-LV" smtClean="0"/>
              <a:t>‹#›</a:t>
            </a:fld>
            <a:endParaRPr lang="lv-LV"/>
          </a:p>
        </p:txBody>
      </p:sp>
    </p:spTree>
    <p:extLst>
      <p:ext uri="{BB962C8B-B14F-4D97-AF65-F5344CB8AC3E}">
        <p14:creationId xmlns:p14="http://schemas.microsoft.com/office/powerpoint/2010/main" val="369980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3"/>
            <a:ext cx="10972800" cy="1143000"/>
          </a:xfrm>
          <a:prstGeom prst="rect">
            <a:avLst/>
          </a:prstGeom>
        </p:spPr>
        <p:txBody>
          <a:bodyPr vert="horz" lIns="93957" tIns="46979" rIns="93957" bIns="46979" rtlCol="0" anchor="ctr">
            <a:normAutofit/>
          </a:bodyPr>
          <a:lstStyle/>
          <a:p>
            <a:r>
              <a:rPr lang="en-US"/>
              <a:t>Click to edit Master title style</a:t>
            </a:r>
          </a:p>
        </p:txBody>
      </p:sp>
      <p:sp>
        <p:nvSpPr>
          <p:cNvPr id="3" name="Text Placeholder 2"/>
          <p:cNvSpPr>
            <a:spLocks noGrp="1"/>
          </p:cNvSpPr>
          <p:nvPr>
            <p:ph type="body" idx="1"/>
          </p:nvPr>
        </p:nvSpPr>
        <p:spPr>
          <a:xfrm>
            <a:off x="609600" y="1600209"/>
            <a:ext cx="10972800" cy="4525965"/>
          </a:xfrm>
          <a:prstGeom prst="rect">
            <a:avLst/>
          </a:prstGeom>
        </p:spPr>
        <p:txBody>
          <a:bodyPr vert="horz" lIns="93957" tIns="46979" rIns="93957" bIns="469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0"/>
            <a:ext cx="2844800" cy="365123"/>
          </a:xfrm>
          <a:prstGeom prst="rect">
            <a:avLst/>
          </a:prstGeom>
        </p:spPr>
        <p:txBody>
          <a:bodyPr vert="horz" lIns="93957" tIns="46979" rIns="93957" bIns="46979" rtlCol="0" anchor="ctr"/>
          <a:lstStyle>
            <a:lvl1pPr algn="l">
              <a:defRPr sz="1200">
                <a:solidFill>
                  <a:schemeClr val="tx1">
                    <a:tint val="75000"/>
                  </a:schemeClr>
                </a:solidFill>
              </a:defRPr>
            </a:lvl1pPr>
          </a:lstStyle>
          <a:p>
            <a:fld id="{C9D931F7-F029-4420-87A4-9B0434DF7134}" type="datetime1">
              <a:rPr lang="en-US" smtClean="0"/>
              <a:t>1/28/2020</a:t>
            </a:fld>
            <a:endParaRPr lang="en-US"/>
          </a:p>
        </p:txBody>
      </p:sp>
      <p:sp>
        <p:nvSpPr>
          <p:cNvPr id="5" name="Footer Placeholder 4"/>
          <p:cNvSpPr>
            <a:spLocks noGrp="1"/>
          </p:cNvSpPr>
          <p:nvPr>
            <p:ph type="ftr" sz="quarter" idx="3"/>
          </p:nvPr>
        </p:nvSpPr>
        <p:spPr>
          <a:xfrm>
            <a:off x="4165600" y="6356370"/>
            <a:ext cx="3860800" cy="365123"/>
          </a:xfrm>
          <a:prstGeom prst="rect">
            <a:avLst/>
          </a:prstGeom>
        </p:spPr>
        <p:txBody>
          <a:bodyPr vert="horz" lIns="93957" tIns="46979" rIns="93957" bIns="4697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70"/>
            <a:ext cx="2844800" cy="365123"/>
          </a:xfrm>
          <a:prstGeom prst="rect">
            <a:avLst/>
          </a:prstGeom>
        </p:spPr>
        <p:txBody>
          <a:bodyPr vert="horz" lIns="93957" tIns="46979" rIns="93957" bIns="46979"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19908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39575" rtl="0" eaLnBrk="1" latinLnBrk="0" hangingPunct="1">
        <a:spcBef>
          <a:spcPct val="0"/>
        </a:spcBef>
        <a:buNone/>
        <a:defRPr sz="4500" kern="1200">
          <a:solidFill>
            <a:schemeClr val="tx1"/>
          </a:solidFill>
          <a:latin typeface="+mj-lt"/>
          <a:ea typeface="+mj-ea"/>
          <a:cs typeface="+mj-cs"/>
        </a:defRPr>
      </a:lvl1pPr>
    </p:titleStyle>
    <p:bodyStyle>
      <a:lvl1pPr marL="352341" indent="-352341" algn="l" defTabSz="939575"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63404" indent="-293618" algn="l" defTabSz="939575"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74468" indent="-234893" algn="l" defTabSz="939575"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44259"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11404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www.caa.lv/lv/lidojumu-drosiba/aktuala-lidojumu-drosibas-informacija/svariga-informacija" TargetMode="External"/><Relationship Id="rId2" Type="http://schemas.openxmlformats.org/officeDocument/2006/relationships/hyperlink" Target="https://www.easa.europa.eu/the-agency/faqs/continuing-airworthiness#category-interpretation-and-policy-papers" TargetMode="Externa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0700" y="152399"/>
            <a:ext cx="2946400" cy="3352801"/>
          </a:xfrm>
          <a:prstGeom prst="rect">
            <a:avLst/>
          </a:prstGeom>
        </p:spPr>
      </p:pic>
      <p:sp>
        <p:nvSpPr>
          <p:cNvPr id="3" name="Subtitle 2"/>
          <p:cNvSpPr>
            <a:spLocks noGrp="1"/>
          </p:cNvSpPr>
          <p:nvPr>
            <p:ph type="subTitle" idx="1"/>
          </p:nvPr>
        </p:nvSpPr>
        <p:spPr>
          <a:xfrm>
            <a:off x="2879416" y="5105400"/>
            <a:ext cx="6400800" cy="838200"/>
          </a:xfrm>
        </p:spPr>
        <p:txBody>
          <a:bodyPr>
            <a:noAutofit/>
          </a:bodyPr>
          <a:lstStyle/>
          <a:p>
            <a:endParaRPr lang="lv-LV" sz="1400" dirty="0">
              <a:latin typeface="Verdana" panose="020B0604030504040204" pitchFamily="34" charset="0"/>
              <a:ea typeface="Verdana" panose="020B0604030504040204" pitchFamily="34" charset="0"/>
              <a:cs typeface="Verdana" panose="020B0604030504040204" pitchFamily="34" charset="0"/>
            </a:endParaRPr>
          </a:p>
          <a:p>
            <a:endParaRPr lang="lv-LV" sz="1400" dirty="0">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2895600" y="6096000"/>
            <a:ext cx="6400800" cy="609600"/>
          </a:xfrm>
          <a:prstGeom prst="rect">
            <a:avLst/>
          </a:prstGeom>
        </p:spPr>
        <p:txBody>
          <a:bodyPr vert="horz" lIns="93957" tIns="46979" rIns="93957" bIns="46979"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2020. Gada februāris</a:t>
            </a:r>
          </a:p>
          <a:p>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Riga, Latvia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6622199"/>
            <a:ext cx="9144000" cy="244656"/>
          </a:xfrm>
          <a:prstGeom prst="rect">
            <a:avLst/>
          </a:prstGeom>
        </p:spPr>
      </p:pic>
      <p:sp>
        <p:nvSpPr>
          <p:cNvPr id="2" name="Title 1"/>
          <p:cNvSpPr>
            <a:spLocks noGrp="1"/>
          </p:cNvSpPr>
          <p:nvPr>
            <p:ph type="ctrTitle"/>
          </p:nvPr>
        </p:nvSpPr>
        <p:spPr>
          <a:xfrm>
            <a:off x="2209800" y="2921000"/>
            <a:ext cx="7772400" cy="3175000"/>
          </a:xfrm>
        </p:spPr>
        <p:txBody>
          <a:bodyPr>
            <a:noAutofit/>
          </a:bodyPr>
          <a:lstStyle/>
          <a:p>
            <a:r>
              <a:rPr lang="lv-LV"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Regulas 1321/2014 grozījumi</a:t>
            </a:r>
            <a:br>
              <a:rPr lang="lv-LV"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Regula 2019/1383 </a:t>
            </a:r>
            <a:br>
              <a:rPr lang="lv-LV"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ar ko Regulu (ES) Nr. 1321/2014 groza un labo attiecībā uz drošības pārvaldības sistēmām </a:t>
            </a:r>
            <a:r>
              <a:rPr lang="lv-LV" sz="24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lidojumderīguma</a:t>
            </a:r>
            <a:r>
              <a:rPr lang="lv-LV"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uzturēšanas vadības organizācijās un atvieglojumiem vispārējās nozīmes aviācijas gaisa kuģiem attiecībā uz tehnisko apkopi un </a:t>
            </a:r>
            <a:r>
              <a:rPr lang="lv-LV" sz="24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lidojumderīguma</a:t>
            </a:r>
            <a:r>
              <a:rPr lang="lv-LV"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uzturēšanas vadību</a:t>
            </a:r>
            <a:endParaRPr lang="en-US"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390941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M daļa</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lv-LV" sz="2400" dirty="0"/>
              <a:t>M daļa veidota uz pašreizējās M daļas pamata, to grozot tādā veidā, ka ir atstātas tikai tās prasības, kas attiecas uz licencētiem pārvadātājiem un kompleksiem gaisa kuģiem</a:t>
            </a:r>
          </a:p>
          <a:p>
            <a:r>
              <a:rPr lang="lv-LV" sz="2400" dirty="0"/>
              <a:t>Grozījumi galvenokārt saistīti ar CAMO un CAO daļu ieviešanu</a:t>
            </a:r>
          </a:p>
          <a:p>
            <a:r>
              <a:rPr lang="lv-LV" sz="2400" dirty="0"/>
              <a:t>Grozīti ir šādi punkti:</a:t>
            </a:r>
          </a:p>
          <a:p>
            <a:pPr lvl="1"/>
            <a:r>
              <a:rPr lang="lv-LV" sz="2000" dirty="0"/>
              <a:t>M.A.101 Darbības joma;</a:t>
            </a:r>
          </a:p>
          <a:p>
            <a:pPr lvl="1"/>
            <a:r>
              <a:rPr lang="lv-LV" sz="2000" dirty="0"/>
              <a:t>M.A.201 Atbildība;</a:t>
            </a:r>
          </a:p>
          <a:p>
            <a:pPr lvl="1"/>
            <a:r>
              <a:rPr lang="lv-LV" sz="2000" dirty="0"/>
              <a:t>M.A.202 Ziņošana par atgadījumiem;</a:t>
            </a:r>
          </a:p>
          <a:p>
            <a:pPr lvl="1"/>
            <a:r>
              <a:rPr lang="lv-LV" sz="2000" dirty="0"/>
              <a:t>M.A.301 </a:t>
            </a:r>
            <a:r>
              <a:rPr lang="lv-LV" sz="2000" dirty="0" err="1"/>
              <a:t>Lidojumderīguma</a:t>
            </a:r>
            <a:r>
              <a:rPr lang="lv-LV" sz="2000" dirty="0"/>
              <a:t> uzturēšanas uzdevumi;</a:t>
            </a:r>
          </a:p>
          <a:p>
            <a:pPr lvl="1"/>
            <a:r>
              <a:rPr lang="lv-LV" sz="2000" dirty="0"/>
              <a:t>M.A.302 Gaisa kuģu tehniskās apkopes programmas;</a:t>
            </a:r>
          </a:p>
          <a:p>
            <a:pPr lvl="1"/>
            <a:r>
              <a:rPr lang="lv-LV" sz="2000" dirty="0"/>
              <a:t>M.A.304 Dati par modifikācijām un remontiem;</a:t>
            </a:r>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521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M daļa</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lv-LV" sz="2400" dirty="0"/>
              <a:t>Grozīti ir šādi punkti (M daļa):</a:t>
            </a:r>
          </a:p>
          <a:p>
            <a:pPr lvl="1"/>
            <a:r>
              <a:rPr lang="lv-LV" sz="2000" dirty="0"/>
              <a:t>M.A.305 Gaisa kuģu </a:t>
            </a:r>
            <a:r>
              <a:rPr lang="lv-LV" sz="2000" dirty="0" err="1"/>
              <a:t>lidojumderīguma</a:t>
            </a:r>
            <a:r>
              <a:rPr lang="lv-LV" sz="2000" dirty="0"/>
              <a:t> uzturēšanas uzskaites sistēma. Grozīta atbilstoši </a:t>
            </a:r>
            <a:r>
              <a:rPr lang="lv-LV" sz="2000" dirty="0" err="1"/>
              <a:t>Opinion</a:t>
            </a:r>
            <a:r>
              <a:rPr lang="lv-LV" sz="2000" dirty="0"/>
              <a:t> 13-2016 </a:t>
            </a:r>
            <a:r>
              <a:rPr lang="lv-LV" sz="2000" dirty="0" err="1"/>
              <a:t>Technical</a:t>
            </a:r>
            <a:r>
              <a:rPr lang="lv-LV" sz="2000" dirty="0"/>
              <a:t> </a:t>
            </a:r>
            <a:r>
              <a:rPr lang="lv-LV" sz="2000" dirty="0" err="1"/>
              <a:t>records</a:t>
            </a:r>
            <a:r>
              <a:rPr lang="lv-LV" sz="2000" dirty="0"/>
              <a:t>;</a:t>
            </a:r>
          </a:p>
          <a:p>
            <a:pPr lvl="1"/>
            <a:r>
              <a:rPr lang="lv-LV" sz="2000" dirty="0"/>
              <a:t>M.A.306 Tehnisko borta žurnālu sistēma;</a:t>
            </a:r>
          </a:p>
          <a:p>
            <a:pPr lvl="1"/>
            <a:r>
              <a:rPr lang="lv-LV" sz="2000" dirty="0"/>
              <a:t>M.A.307 </a:t>
            </a:r>
            <a:r>
              <a:rPr lang="lv-LV" sz="2000" dirty="0">
                <a:solidFill>
                  <a:srgbClr val="000000"/>
                </a:solidFill>
                <a:latin typeface="EUAlbertina"/>
              </a:rPr>
              <a:t>Gaisa kuģa </a:t>
            </a:r>
            <a:r>
              <a:rPr lang="lv-LV" sz="2000" dirty="0" err="1">
                <a:solidFill>
                  <a:srgbClr val="000000"/>
                </a:solidFill>
                <a:latin typeface="EUAlbertina"/>
              </a:rPr>
              <a:t>lidojumderīguma</a:t>
            </a:r>
            <a:r>
              <a:rPr lang="lv-LV" sz="2000" dirty="0">
                <a:solidFill>
                  <a:srgbClr val="000000"/>
                </a:solidFill>
                <a:latin typeface="EUAlbertina"/>
              </a:rPr>
              <a:t> uzturēšanas uzskaites datu nodošana;</a:t>
            </a:r>
          </a:p>
          <a:p>
            <a:pPr lvl="1"/>
            <a:r>
              <a:rPr lang="lv-LV" sz="2000" dirty="0">
                <a:solidFill>
                  <a:srgbClr val="000000"/>
                </a:solidFill>
                <a:latin typeface="EUAlbertina"/>
              </a:rPr>
              <a:t>M.A.403 (d) Defekti</a:t>
            </a:r>
          </a:p>
          <a:p>
            <a:pPr lvl="1"/>
            <a:r>
              <a:rPr lang="lv-LV" sz="2000" dirty="0">
                <a:solidFill>
                  <a:srgbClr val="000000"/>
                </a:solidFill>
                <a:latin typeface="EUAlbertina"/>
              </a:rPr>
              <a:t>M.A.501 Sastāvdaļas Klasificēšana un uzstādīšana </a:t>
            </a:r>
          </a:p>
          <a:p>
            <a:pPr lvl="1"/>
            <a:r>
              <a:rPr lang="lv-LV" sz="2000" dirty="0">
                <a:solidFill>
                  <a:srgbClr val="000000"/>
                </a:solidFill>
                <a:latin typeface="EUAlbertina"/>
              </a:rPr>
              <a:t>M.A.502 Sastāvdaļu tehniskā apkope;</a:t>
            </a:r>
          </a:p>
          <a:p>
            <a:pPr lvl="1"/>
            <a:r>
              <a:rPr lang="lv-LV" sz="2000" dirty="0"/>
              <a:t>M.A.503 Ierobežota darbmūža detaļas un periodiski kontrolētas sastāvdaļas;</a:t>
            </a:r>
          </a:p>
          <a:p>
            <a:pPr lvl="1"/>
            <a:r>
              <a:rPr lang="lv-LV" sz="2000" dirty="0"/>
              <a:t>M.A.504 </a:t>
            </a:r>
            <a:r>
              <a:rPr lang="lv-LV" sz="2000" dirty="0">
                <a:solidFill>
                  <a:srgbClr val="000000"/>
                </a:solidFill>
                <a:latin typeface="EUAlbertina"/>
              </a:rPr>
              <a:t>Sastāvdaļu nodalīšana;</a:t>
            </a:r>
            <a:endParaRPr lang="lv-LV" sz="2000" dirty="0"/>
          </a:p>
          <a:p>
            <a:pPr marL="0" indent="0">
              <a:buNone/>
            </a:pP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7960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M daļa</a:t>
            </a:r>
            <a:endParaRPr lang="lv-LV" sz="2400" dirty="0"/>
          </a:p>
        </p:txBody>
      </p:sp>
      <p:sp>
        <p:nvSpPr>
          <p:cNvPr id="3" name="Content Placeholder 2"/>
          <p:cNvSpPr>
            <a:spLocks noGrp="1"/>
          </p:cNvSpPr>
          <p:nvPr>
            <p:ph idx="1"/>
          </p:nvPr>
        </p:nvSpPr>
        <p:spPr>
          <a:xfrm>
            <a:off x="2070100" y="1320801"/>
            <a:ext cx="9334500" cy="4805374"/>
          </a:xfrm>
        </p:spPr>
        <p:txBody>
          <a:bodyPr>
            <a:noAutofit/>
          </a:bodyPr>
          <a:lstStyle/>
          <a:p>
            <a:r>
              <a:rPr lang="lv-LV" sz="2400" dirty="0"/>
              <a:t>Grozīti ir šādi punkti (M daļa):</a:t>
            </a:r>
          </a:p>
          <a:p>
            <a:r>
              <a:rPr lang="lv-LV" sz="2400" dirty="0"/>
              <a:t>Grozījumi M/F apakšdaļā, (tehniskās apkopes dati+ CAMO CAO)</a:t>
            </a:r>
          </a:p>
          <a:p>
            <a:pPr lvl="1"/>
            <a:r>
              <a:rPr lang="lv-LV" sz="2000" dirty="0">
                <a:solidFill>
                  <a:srgbClr val="00B0F0"/>
                </a:solidFill>
              </a:rPr>
              <a:t>M.A.603 M/F </a:t>
            </a:r>
            <a:r>
              <a:rPr lang="lv-LV" sz="2000" dirty="0">
                <a:solidFill>
                  <a:srgbClr val="00B0F0"/>
                </a:solidFill>
                <a:latin typeface="EUAlbertina"/>
              </a:rPr>
              <a:t>Apstiprinājuma joma </a:t>
            </a:r>
            <a:endParaRPr lang="lv-LV" sz="2000" dirty="0">
              <a:solidFill>
                <a:srgbClr val="00B0F0"/>
              </a:solidFill>
            </a:endParaRPr>
          </a:p>
          <a:p>
            <a:pPr lvl="1"/>
            <a:r>
              <a:rPr lang="lv-LV" sz="2000" dirty="0">
                <a:solidFill>
                  <a:srgbClr val="00B0F0"/>
                </a:solidFill>
              </a:rPr>
              <a:t>M.A.604 M/F </a:t>
            </a:r>
            <a:r>
              <a:rPr lang="lv-LV" sz="2000" dirty="0">
                <a:solidFill>
                  <a:srgbClr val="00B0F0"/>
                </a:solidFill>
                <a:latin typeface="EUAlbertina"/>
              </a:rPr>
              <a:t>Tehniskās apkopes organizācijas rokasgrāmata </a:t>
            </a:r>
            <a:r>
              <a:rPr lang="lv-LV" sz="2000" dirty="0">
                <a:solidFill>
                  <a:srgbClr val="00B0F0"/>
                </a:solidFill>
              </a:rPr>
              <a:t> ;</a:t>
            </a:r>
          </a:p>
          <a:p>
            <a:pPr lvl="1"/>
            <a:r>
              <a:rPr lang="lv-LV" sz="2000" dirty="0">
                <a:solidFill>
                  <a:srgbClr val="00B0F0"/>
                </a:solidFill>
              </a:rPr>
              <a:t>M.A.606 </a:t>
            </a:r>
            <a:r>
              <a:rPr lang="lv-LV" sz="2000" dirty="0">
                <a:solidFill>
                  <a:srgbClr val="00B0F0"/>
                </a:solidFill>
                <a:latin typeface="EUAlbertina"/>
              </a:rPr>
              <a:t> </a:t>
            </a:r>
            <a:r>
              <a:rPr lang="lv-LV" sz="2000" dirty="0">
                <a:solidFill>
                  <a:srgbClr val="00B0F0"/>
                </a:solidFill>
              </a:rPr>
              <a:t> ;</a:t>
            </a:r>
          </a:p>
          <a:p>
            <a:pPr lvl="1"/>
            <a:r>
              <a:rPr lang="lv-LV" sz="2000" dirty="0">
                <a:solidFill>
                  <a:srgbClr val="00B0F0"/>
                </a:solidFill>
              </a:rPr>
              <a:t>M.A.607 </a:t>
            </a:r>
          </a:p>
          <a:p>
            <a:pPr lvl="1"/>
            <a:r>
              <a:rPr lang="lv-LV" sz="2000" dirty="0">
                <a:solidFill>
                  <a:srgbClr val="00B0F0"/>
                </a:solidFill>
              </a:rPr>
              <a:t>M.A.609 Tehniskās apkopes dati;</a:t>
            </a:r>
          </a:p>
          <a:p>
            <a:pPr lvl="1"/>
            <a:r>
              <a:rPr lang="lv-LV" sz="2000" dirty="0">
                <a:solidFill>
                  <a:srgbClr val="00B0F0"/>
                </a:solidFill>
              </a:rPr>
              <a:t>M.A.611 Tehniskās apkopes standarti;</a:t>
            </a:r>
          </a:p>
          <a:p>
            <a:pPr lvl="1"/>
            <a:r>
              <a:rPr lang="lv-LV" sz="2000" dirty="0">
                <a:solidFill>
                  <a:srgbClr val="00B0F0"/>
                </a:solidFill>
              </a:rPr>
              <a:t>M.A.612 Gaisa kuģu izmantošanas sertifikāts;</a:t>
            </a:r>
          </a:p>
          <a:p>
            <a:pPr lvl="1"/>
            <a:r>
              <a:rPr lang="lv-LV" sz="2000" dirty="0">
                <a:solidFill>
                  <a:srgbClr val="00B0F0"/>
                </a:solidFill>
              </a:rPr>
              <a:t>M.A.613 Sastāvdaļas izmantošanas sertifikāts;</a:t>
            </a:r>
          </a:p>
          <a:p>
            <a:pPr lvl="1"/>
            <a:r>
              <a:rPr lang="lv-LV" sz="2000" dirty="0">
                <a:solidFill>
                  <a:srgbClr val="00B0F0"/>
                </a:solidFill>
              </a:rPr>
              <a:t>M.A.614</a:t>
            </a:r>
          </a:p>
          <a:p>
            <a:pPr lvl="1"/>
            <a:r>
              <a:rPr lang="lv-LV" sz="2000" dirty="0">
                <a:solidFill>
                  <a:srgbClr val="00B0F0"/>
                </a:solidFill>
              </a:rPr>
              <a:t>M.A.615 Organizācijas tiesības;</a:t>
            </a:r>
          </a:p>
          <a:p>
            <a:pPr lvl="1"/>
            <a:r>
              <a:rPr lang="lv-LV" sz="2000" dirty="0">
                <a:solidFill>
                  <a:srgbClr val="00B0F0"/>
                </a:solidFill>
              </a:rPr>
              <a:t>M.A.619</a:t>
            </a:r>
          </a:p>
          <a:p>
            <a:pPr lvl="1"/>
            <a:endParaRPr lang="lv-LV" sz="2000" dirty="0"/>
          </a:p>
          <a:p>
            <a:pPr marL="0" indent="0">
              <a:buNone/>
            </a:pP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76953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M daļa</a:t>
            </a:r>
            <a:endParaRPr lang="lv-LV" sz="2400" dirty="0"/>
          </a:p>
        </p:txBody>
      </p:sp>
      <p:sp>
        <p:nvSpPr>
          <p:cNvPr id="3" name="Content Placeholder 2"/>
          <p:cNvSpPr>
            <a:spLocks noGrp="1"/>
          </p:cNvSpPr>
          <p:nvPr>
            <p:ph idx="1"/>
          </p:nvPr>
        </p:nvSpPr>
        <p:spPr>
          <a:xfrm>
            <a:off x="2070100" y="1282701"/>
            <a:ext cx="9334500" cy="4843474"/>
          </a:xfrm>
        </p:spPr>
        <p:txBody>
          <a:bodyPr>
            <a:noAutofit/>
          </a:bodyPr>
          <a:lstStyle/>
          <a:p>
            <a:r>
              <a:rPr lang="lv-LV" sz="2400" dirty="0"/>
              <a:t>Grozīti ir šādi punkti (M daļa):</a:t>
            </a:r>
          </a:p>
          <a:p>
            <a:pPr lvl="1"/>
            <a:r>
              <a:rPr lang="lv-LV" sz="2000" dirty="0">
                <a:solidFill>
                  <a:srgbClr val="000000"/>
                </a:solidFill>
                <a:latin typeface="EUAlbertina"/>
              </a:rPr>
              <a:t>M.A.801 Gaisa kuģa izmantošanas sertifikāts</a:t>
            </a:r>
            <a:r>
              <a:rPr lang="lv-LV" sz="2000" dirty="0"/>
              <a:t>;</a:t>
            </a:r>
          </a:p>
          <a:p>
            <a:pPr lvl="1"/>
            <a:r>
              <a:rPr lang="lv-LV" sz="2000" dirty="0"/>
              <a:t>M.A.802 Sastāvdaļas izmantošanas sertifikāts;</a:t>
            </a:r>
          </a:p>
          <a:p>
            <a:pPr lvl="1"/>
            <a:r>
              <a:rPr lang="lv-LV" sz="2000" dirty="0"/>
              <a:t>M.A.901 Gaisa kuģa </a:t>
            </a:r>
            <a:r>
              <a:rPr lang="lv-LV" sz="2000" dirty="0" err="1"/>
              <a:t>lidojumderīguma</a:t>
            </a:r>
            <a:r>
              <a:rPr lang="lv-LV" sz="2000" dirty="0"/>
              <a:t> pārbaude;</a:t>
            </a:r>
          </a:p>
          <a:p>
            <a:pPr lvl="1"/>
            <a:r>
              <a:rPr lang="lv-LV" sz="2000" dirty="0"/>
              <a:t>M.A.904 ES importēta gaisa kuģa </a:t>
            </a:r>
            <a:r>
              <a:rPr lang="lv-LV" sz="2000" dirty="0" err="1"/>
              <a:t>lidojumderīguma</a:t>
            </a:r>
            <a:r>
              <a:rPr lang="lv-LV" sz="2000" dirty="0"/>
              <a:t> pārbaude;</a:t>
            </a:r>
          </a:p>
          <a:p>
            <a:pPr lvl="1"/>
            <a:endParaRPr lang="lv-LV" sz="2000" dirty="0"/>
          </a:p>
          <a:p>
            <a:pPr lvl="1"/>
            <a:r>
              <a:rPr lang="lv-LV" sz="2000" dirty="0"/>
              <a:t>I papildinājums </a:t>
            </a:r>
            <a:r>
              <a:rPr lang="lv-LV" sz="2000" dirty="0" err="1"/>
              <a:t>Lidojumderīguma</a:t>
            </a:r>
            <a:r>
              <a:rPr lang="lv-LV" sz="2000" dirty="0"/>
              <a:t> uzturēšanas vadības līgums (attiecas gan uz CAMO gan CAO);</a:t>
            </a:r>
          </a:p>
          <a:p>
            <a:pPr lvl="1"/>
            <a:r>
              <a:rPr lang="lv-LV" sz="2000" dirty="0"/>
              <a:t>II papildinājums EASA </a:t>
            </a:r>
            <a:r>
              <a:rPr lang="lv-LV" sz="2000" dirty="0" err="1"/>
              <a:t>Form</a:t>
            </a:r>
            <a:r>
              <a:rPr lang="lv-LV" sz="2000" dirty="0"/>
              <a:t> 1;</a:t>
            </a:r>
          </a:p>
          <a:p>
            <a:pPr lvl="1"/>
            <a:r>
              <a:rPr lang="lv-LV" sz="2000" dirty="0"/>
              <a:t>III papildinājums ARC (EASA </a:t>
            </a:r>
            <a:r>
              <a:rPr lang="lv-LV" sz="2000" dirty="0" err="1"/>
              <a:t>Form</a:t>
            </a:r>
            <a:r>
              <a:rPr lang="lv-LV" sz="2000" dirty="0"/>
              <a:t> 15);</a:t>
            </a:r>
          </a:p>
          <a:p>
            <a:pPr lvl="1"/>
            <a:r>
              <a:rPr lang="lv-LV" sz="2000" dirty="0"/>
              <a:t>IV papildinājums M/F sertifikāts (kvalifikācijas atzīmes);</a:t>
            </a:r>
          </a:p>
          <a:p>
            <a:pPr lvl="1"/>
            <a:r>
              <a:rPr lang="lv-LV" sz="2000" dirty="0"/>
              <a:t>V papildinājums M/F sertifikāts</a:t>
            </a:r>
          </a:p>
          <a:p>
            <a:pPr lvl="1"/>
            <a:r>
              <a:rPr lang="lv-LV" sz="2000" dirty="0"/>
              <a:t>M daļā saglabātas G un F apakšdaļas, jo tās var tikt izmantotas līdz 2021. gada 24. septembrim</a:t>
            </a:r>
          </a:p>
          <a:p>
            <a:pPr lvl="1"/>
            <a:endParaRPr lang="lv-LV" sz="2000" dirty="0"/>
          </a:p>
          <a:p>
            <a:pPr marL="0" indent="0">
              <a:buNone/>
            </a:pP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95528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ML daļa</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lv-LV" sz="2400" dirty="0"/>
              <a:t>Izveidota Jauna ML daļa, kas veidota no pašreizējās M daļas prasībām attiecībā uz šādiem gaisa kuģiem:</a:t>
            </a:r>
          </a:p>
          <a:p>
            <a:pPr lvl="1"/>
            <a:r>
              <a:rPr lang="lv-LV" sz="2000" dirty="0"/>
              <a:t>lidmašīnām, kuru maksimālā pacelšanās masa ir 2 730 kg vai mazāk;</a:t>
            </a:r>
          </a:p>
          <a:p>
            <a:pPr lvl="1"/>
            <a:r>
              <a:rPr lang="lv-LV" sz="2000" dirty="0"/>
              <a:t> </a:t>
            </a:r>
            <a:r>
              <a:rPr lang="lv-LV" sz="2000" dirty="0" err="1"/>
              <a:t>rotorplāniem</a:t>
            </a:r>
            <a:r>
              <a:rPr lang="lv-LV" sz="2000" dirty="0"/>
              <a:t>, kuru maksimālā pacelšanās masa ir 1 200 kg vai mazāk un kuri sertificēti ne vairāk kā četru personu pārvadāšanai un </a:t>
            </a:r>
          </a:p>
          <a:p>
            <a:pPr lvl="1"/>
            <a:r>
              <a:rPr lang="lv-LV" sz="2000" dirty="0"/>
              <a:t>citiem ELA2 gaisa kuģiem,</a:t>
            </a:r>
          </a:p>
          <a:p>
            <a:pPr lvl="1"/>
            <a:r>
              <a:rPr lang="lv-LV" sz="2000" dirty="0"/>
              <a:t>(izņemot, ja tie </a:t>
            </a:r>
            <a:r>
              <a:rPr lang="lv-LV" sz="2000" dirty="0" err="1"/>
              <a:t>ieklauti</a:t>
            </a:r>
            <a:r>
              <a:rPr lang="lv-LV" sz="2000" dirty="0"/>
              <a:t> 1008/2008 licencēta gaisa pārvadātāja AOC)</a:t>
            </a:r>
          </a:p>
          <a:p>
            <a:r>
              <a:rPr lang="lv-LV" sz="2400" dirty="0"/>
              <a:t>ML daļa saglabā līdzīgu noteikumu struktūru ar līdzīgu numerāciju un nosaukumu (M vietā tiek lietots ML)</a:t>
            </a:r>
          </a:p>
          <a:p>
            <a:r>
              <a:rPr lang="lv-LV" sz="2400" dirty="0"/>
              <a:t>Satur atvieglotas prasības salīdzinot ar M daļu</a:t>
            </a:r>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2998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ML daļa</a:t>
            </a:r>
            <a:endParaRPr lang="lv-LV" sz="2400" dirty="0"/>
          </a:p>
        </p:txBody>
      </p:sp>
      <p:sp>
        <p:nvSpPr>
          <p:cNvPr id="3" name="Content Placeholder 2"/>
          <p:cNvSpPr>
            <a:spLocks noGrp="1"/>
          </p:cNvSpPr>
          <p:nvPr>
            <p:ph idx="1"/>
          </p:nvPr>
        </p:nvSpPr>
        <p:spPr>
          <a:xfrm>
            <a:off x="2070100" y="1244600"/>
            <a:ext cx="9334500" cy="5067299"/>
          </a:xfrm>
        </p:spPr>
        <p:txBody>
          <a:bodyPr>
            <a:noAutofit/>
          </a:bodyPr>
          <a:lstStyle/>
          <a:p>
            <a:r>
              <a:rPr lang="lv-LV" sz="2400" dirty="0"/>
              <a:t>Galvenie </a:t>
            </a:r>
            <a:r>
              <a:rPr lang="lv-LV" sz="2400" dirty="0" err="1"/>
              <a:t>jaunizveidotās</a:t>
            </a:r>
            <a:r>
              <a:rPr lang="lv-LV" sz="2400" dirty="0"/>
              <a:t> ML daļas elementi, kuriem vajadzētu pievērst uzmanību:</a:t>
            </a:r>
          </a:p>
          <a:p>
            <a:r>
              <a:rPr lang="lv-LV" sz="2400" dirty="0"/>
              <a:t>MLA.201 Pienākumi e) apakšpunkts</a:t>
            </a:r>
          </a:p>
          <a:p>
            <a:pPr lvl="1"/>
            <a:r>
              <a:rPr lang="lv-LV" sz="2000" dirty="0"/>
              <a:t>Attiecībā uz gaisa kuģiem, ko ekspluatē komerciālas apstiprinātas mācību organizācijas (“ATO”) un komerciālas deklarētas mācību organizācijas (“DTO”), kuras minētas Regulas (ES) Nr. 1178/2011 10.a pantā, vai kas netiek ekspluatēti saskaņā ar Regulas (ES) Nr. 965/2012 (NCO daļas) VII pielikumu vai tiek ekspluatēti saskaņā ar Regulas (ES) 2018/395 II pielikuma (BOP daļas) ADD </a:t>
            </a:r>
            <a:r>
              <a:rPr lang="lv-LV" sz="2000" dirty="0" err="1"/>
              <a:t>apakšiedaļu</a:t>
            </a:r>
            <a:r>
              <a:rPr lang="lv-LV" sz="2000" dirty="0"/>
              <a:t> vai Regulas (ES) 2018/1976 (*) II pielikuma (SAO daļas) DEC </a:t>
            </a:r>
            <a:r>
              <a:rPr lang="lv-LV" sz="2000" dirty="0" err="1"/>
              <a:t>apakšiedaļu</a:t>
            </a:r>
            <a:r>
              <a:rPr lang="lv-LV" sz="2000" dirty="0"/>
              <a:t>, ekspluatants:</a:t>
            </a:r>
          </a:p>
          <a:p>
            <a:pPr lvl="2"/>
            <a:r>
              <a:rPr lang="lv-LV" sz="1600" dirty="0"/>
              <a:t> 1) ir apstiprināts kā CAMO vai CAO savu gaisa kuģu </a:t>
            </a:r>
            <a:r>
              <a:rPr lang="lv-LV" sz="1600" dirty="0" err="1"/>
              <a:t>lidojumderīguma</a:t>
            </a:r>
            <a:r>
              <a:rPr lang="lv-LV" sz="1600" dirty="0"/>
              <a:t> uzturēšanas vadībai saskaņā ar </a:t>
            </a:r>
            <a:r>
              <a:rPr lang="lv-LV" sz="1600" dirty="0" err="1"/>
              <a:t>Vc</a:t>
            </a:r>
            <a:r>
              <a:rPr lang="lv-LV" sz="1600" dirty="0"/>
              <a:t> pielikumu (CAMO daļu) vai </a:t>
            </a:r>
            <a:r>
              <a:rPr lang="lv-LV" sz="1600" dirty="0" err="1"/>
              <a:t>Vd</a:t>
            </a:r>
            <a:r>
              <a:rPr lang="lv-LV" sz="1600" dirty="0"/>
              <a:t> pielikumu (CAO daļu) vai nolīgst šādu organizāciju, izmantojot šā pielikuma I papildinājumā noteikto līgumu; </a:t>
            </a:r>
          </a:p>
          <a:p>
            <a:pPr lvl="2"/>
            <a:r>
              <a:rPr lang="lv-LV" sz="1600" dirty="0"/>
              <a:t>2) nodrošina, ka visu tehnisko apkopi veic tehniskās apkopes organizācijas, kas apstiprinātas saskaņā ar ML.1. punkta c) apakšpunkta 2. punktu (M/F, 145, CAO); </a:t>
            </a:r>
          </a:p>
          <a:p>
            <a:pPr lvl="2"/>
            <a:r>
              <a:rPr lang="lv-LV" sz="1600" dirty="0"/>
              <a:t>3) nodrošina a) apakšpunkta prasību izpildi.</a:t>
            </a:r>
          </a:p>
          <a:p>
            <a:endParaRPr lang="lv-LV" sz="2400" dirty="0"/>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16016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ML daļa</a:t>
            </a:r>
            <a:endParaRPr lang="lv-LV" sz="2400" dirty="0"/>
          </a:p>
        </p:txBody>
      </p:sp>
      <p:sp>
        <p:nvSpPr>
          <p:cNvPr id="3" name="Content Placeholder 2"/>
          <p:cNvSpPr>
            <a:spLocks noGrp="1"/>
          </p:cNvSpPr>
          <p:nvPr>
            <p:ph idx="1"/>
          </p:nvPr>
        </p:nvSpPr>
        <p:spPr>
          <a:xfrm>
            <a:off x="2070100" y="1244600"/>
            <a:ext cx="9334500" cy="5315034"/>
          </a:xfrm>
        </p:spPr>
        <p:txBody>
          <a:bodyPr>
            <a:noAutofit/>
          </a:bodyPr>
          <a:lstStyle/>
          <a:p>
            <a:r>
              <a:rPr lang="lv-LV" sz="2400" dirty="0"/>
              <a:t>Galvenie </a:t>
            </a:r>
            <a:r>
              <a:rPr lang="lv-LV" sz="2400" dirty="0" err="1"/>
              <a:t>jaunizveidotās</a:t>
            </a:r>
            <a:r>
              <a:rPr lang="lv-LV" sz="2400" dirty="0"/>
              <a:t> ML daļas elementi, kuriem vajadzētu pievērst uzmanību:</a:t>
            </a:r>
          </a:p>
          <a:p>
            <a:r>
              <a:rPr lang="lv-LV" sz="2400" dirty="0"/>
              <a:t>MLA.302 Tehniskās apkopes programmas</a:t>
            </a:r>
          </a:p>
          <a:p>
            <a:pPr lvl="1"/>
            <a:r>
              <a:rPr lang="lv-LV" sz="2000" dirty="0"/>
              <a:t>MLA.302(b)</a:t>
            </a:r>
          </a:p>
          <a:p>
            <a:pPr lvl="1"/>
            <a:r>
              <a:rPr lang="lv-LV" sz="2000" dirty="0"/>
              <a:t>	 </a:t>
            </a:r>
            <a:r>
              <a:rPr lang="lv-LV" sz="1600" dirty="0"/>
              <a:t>Gaisa kuģa tehniskās apkopes programmu un visus turpmākos tās grozījumus: 		</a:t>
            </a:r>
          </a:p>
          <a:p>
            <a:pPr marL="469786" lvl="1" indent="0">
              <a:buNone/>
            </a:pPr>
            <a:r>
              <a:rPr lang="lv-LV" sz="1600" dirty="0"/>
              <a:t>1) deklarē īpašnieks saskaņā ar ML.A.302. punkta c) apakšpunkta 7. punktu, ja gaisa kuģa </a:t>
            </a:r>
            <a:r>
              <a:rPr lang="lv-LV" sz="1600" dirty="0" err="1"/>
              <a:t>lidojumderīguma</a:t>
            </a:r>
            <a:r>
              <a:rPr lang="lv-LV" sz="1600" dirty="0"/>
              <a:t> uzturēšanu nevada CAMO vai CAO; </a:t>
            </a:r>
          </a:p>
          <a:p>
            <a:pPr marL="469786" lvl="1" indent="0">
              <a:buNone/>
            </a:pPr>
            <a:r>
              <a:rPr lang="lv-LV" sz="1600" dirty="0"/>
              <a:t>2) apstiprina CAMO vai CAO, kas ir atbildīga par gaisa kuģa </a:t>
            </a:r>
            <a:r>
              <a:rPr lang="lv-LV" sz="1600" dirty="0" err="1"/>
              <a:t>lidojumderīguma</a:t>
            </a:r>
            <a:r>
              <a:rPr lang="lv-LV" sz="1600" dirty="0"/>
              <a:t> uzturēšanas vadību.</a:t>
            </a:r>
          </a:p>
          <a:p>
            <a:endParaRPr lang="lv-LV" sz="2400" dirty="0"/>
          </a:p>
          <a:p>
            <a:endParaRPr lang="lv-LV" sz="2400" dirty="0"/>
          </a:p>
          <a:p>
            <a:endParaRPr lang="lv-LV" sz="2400" dirty="0"/>
          </a:p>
          <a:p>
            <a:endParaRPr lang="lv-LV" sz="2400" dirty="0"/>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7455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ML daļa</a:t>
            </a:r>
            <a:endParaRPr lang="lv-LV" sz="2400" dirty="0"/>
          </a:p>
        </p:txBody>
      </p:sp>
      <p:sp>
        <p:nvSpPr>
          <p:cNvPr id="3" name="Content Placeholder 2"/>
          <p:cNvSpPr>
            <a:spLocks noGrp="1"/>
          </p:cNvSpPr>
          <p:nvPr>
            <p:ph idx="1"/>
          </p:nvPr>
        </p:nvSpPr>
        <p:spPr>
          <a:xfrm>
            <a:off x="2070100" y="1244600"/>
            <a:ext cx="9334500" cy="5315034"/>
          </a:xfrm>
        </p:spPr>
        <p:txBody>
          <a:bodyPr>
            <a:noAutofit/>
          </a:bodyPr>
          <a:lstStyle/>
          <a:p>
            <a:r>
              <a:rPr lang="lv-LV" sz="2400" dirty="0"/>
              <a:t>Galvenie </a:t>
            </a:r>
            <a:r>
              <a:rPr lang="lv-LV" sz="2400" dirty="0" err="1"/>
              <a:t>jaunizveidotās</a:t>
            </a:r>
            <a:r>
              <a:rPr lang="lv-LV" sz="2400" dirty="0"/>
              <a:t> ML daļas elementi, kuriem vajadzētu pievērst uzmanību:</a:t>
            </a:r>
          </a:p>
          <a:p>
            <a:r>
              <a:rPr lang="lv-LV" sz="2400" dirty="0"/>
              <a:t>MLA.302 Tehniskās apkopes programmas</a:t>
            </a:r>
          </a:p>
          <a:p>
            <a:pPr lvl="1"/>
            <a:r>
              <a:rPr lang="lv-LV" sz="2000" dirty="0"/>
              <a:t>MLA.302(e)</a:t>
            </a:r>
          </a:p>
          <a:p>
            <a:pPr lvl="2"/>
            <a:r>
              <a:rPr lang="lv-LV" sz="1600" dirty="0"/>
              <a:t>e) Atkāpjoties no b) un c) apakšpunkta, īpašnieka deklarācija vai CAMO vai CAO apstiprinājums nav nepieciešams un gaisa kuģa tehniskās apkopes programmas dokuments nav jāuzrāda, ja ir izpildīti šādi nosacījumi: </a:t>
            </a:r>
          </a:p>
          <a:p>
            <a:pPr lvl="2"/>
            <a:r>
              <a:rPr lang="lv-LV" sz="1600" dirty="0"/>
              <a:t>1) visi projekta apstiprinājuma turētāja sniegtie </a:t>
            </a:r>
            <a:r>
              <a:rPr lang="lv-LV" sz="1600" dirty="0" err="1"/>
              <a:t>lidojumderīguma</a:t>
            </a:r>
            <a:r>
              <a:rPr lang="lv-LV" sz="1600" dirty="0"/>
              <a:t> uzturēšanas norādījumi tiek izpildīti bez atkāpēm; </a:t>
            </a:r>
          </a:p>
          <a:p>
            <a:pPr lvl="2"/>
            <a:r>
              <a:rPr lang="lv-LV" sz="1600" dirty="0"/>
              <a:t>2) visi ieteikumi tehniskās apkopes jomā, piemēram, kapitālremontu intervāli, kas sniegti tehniskās apkalpošanas biļetenos, tehniskās apkalpošanas vēstulēs un cita veida neobligātos informācijas materiālos par tehnisko apkalpošanu, tiek izpildīti bez atkāpēm; </a:t>
            </a:r>
          </a:p>
          <a:p>
            <a:pPr lvl="2"/>
            <a:r>
              <a:rPr lang="lv-LV" sz="1600" dirty="0"/>
              <a:t>3) nav izrietošu tehniskās apkopes papildu uzdevumu; </a:t>
            </a:r>
          </a:p>
          <a:p>
            <a:pPr lvl="2"/>
            <a:r>
              <a:rPr lang="lv-LV" sz="1600" dirty="0"/>
              <a:t>4) Pilotiem īpašniekiem ir atļauts pašiem veikt tehnisko apkopi.</a:t>
            </a:r>
          </a:p>
          <a:p>
            <a:endParaRPr lang="lv-LV" sz="2400" dirty="0"/>
          </a:p>
          <a:p>
            <a:endParaRPr lang="lv-LV" sz="2400" dirty="0"/>
          </a:p>
          <a:p>
            <a:endParaRPr lang="lv-LV" sz="2400" dirty="0"/>
          </a:p>
          <a:p>
            <a:endParaRPr lang="lv-LV" sz="2400" dirty="0"/>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27383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ML daļa</a:t>
            </a:r>
            <a:endParaRPr lang="lv-LV" sz="2400" dirty="0"/>
          </a:p>
        </p:txBody>
      </p:sp>
      <p:sp>
        <p:nvSpPr>
          <p:cNvPr id="3" name="Content Placeholder 2"/>
          <p:cNvSpPr>
            <a:spLocks noGrp="1"/>
          </p:cNvSpPr>
          <p:nvPr>
            <p:ph idx="1"/>
          </p:nvPr>
        </p:nvSpPr>
        <p:spPr>
          <a:xfrm>
            <a:off x="2070100" y="1244600"/>
            <a:ext cx="9334500" cy="5315034"/>
          </a:xfrm>
        </p:spPr>
        <p:txBody>
          <a:bodyPr>
            <a:noAutofit/>
          </a:bodyPr>
          <a:lstStyle/>
          <a:p>
            <a:r>
              <a:rPr lang="lv-LV" sz="2400" dirty="0"/>
              <a:t>Galvenie </a:t>
            </a:r>
            <a:r>
              <a:rPr lang="lv-LV" sz="2400" dirty="0" err="1"/>
              <a:t>jaunizveidotās</a:t>
            </a:r>
            <a:r>
              <a:rPr lang="lv-LV" sz="2400" dirty="0"/>
              <a:t> ML daļas elementi, kuriem vajadzētu pievērst uzmanību:</a:t>
            </a:r>
          </a:p>
          <a:p>
            <a:pPr lvl="1"/>
            <a:r>
              <a:rPr lang="lv-LV" sz="2000" dirty="0"/>
              <a:t>MLA.305 Gaisa kuģu </a:t>
            </a:r>
            <a:r>
              <a:rPr lang="lv-LV" sz="2000" dirty="0" err="1"/>
              <a:t>lidojumderīguma</a:t>
            </a:r>
            <a:r>
              <a:rPr lang="lv-LV" sz="2000" dirty="0"/>
              <a:t> uzturēšanas uzskaites sistēma</a:t>
            </a:r>
          </a:p>
          <a:p>
            <a:pPr lvl="2"/>
            <a:r>
              <a:rPr lang="lv-LV" sz="1600" dirty="0"/>
              <a:t>Izstrādāta ņemot vērā EASA </a:t>
            </a:r>
            <a:r>
              <a:rPr lang="lv-LV" sz="1600" dirty="0" err="1"/>
              <a:t>Opinion</a:t>
            </a:r>
            <a:r>
              <a:rPr lang="lv-LV" sz="1600" dirty="0"/>
              <a:t> 13-2016 «</a:t>
            </a:r>
            <a:r>
              <a:rPr lang="lv-LV" sz="1600" dirty="0" err="1"/>
              <a:t>Technical</a:t>
            </a:r>
            <a:r>
              <a:rPr lang="lv-LV" sz="1600" dirty="0"/>
              <a:t> </a:t>
            </a:r>
            <a:r>
              <a:rPr lang="lv-LV" sz="1600" dirty="0" err="1"/>
              <a:t>Records</a:t>
            </a:r>
            <a:endParaRPr lang="lv-LV" sz="1600" dirty="0"/>
          </a:p>
          <a:p>
            <a:pPr lvl="1"/>
            <a:r>
              <a:rPr lang="lv-LV" sz="2000" dirty="0"/>
              <a:t>E </a:t>
            </a:r>
            <a:r>
              <a:rPr lang="lv-LV" sz="2000" dirty="0" err="1"/>
              <a:t>apakšiedaļa</a:t>
            </a:r>
            <a:r>
              <a:rPr lang="lv-LV" sz="2000" dirty="0"/>
              <a:t> Sastāvdaļas </a:t>
            </a:r>
          </a:p>
          <a:p>
            <a:pPr lvl="2"/>
            <a:r>
              <a:rPr lang="lv-LV" sz="1400" dirty="0"/>
              <a:t>MLA.501 Klasificēšana un uzstādīšana (</a:t>
            </a:r>
            <a:r>
              <a:rPr lang="lv-LV" sz="1400" dirty="0" err="1"/>
              <a:t>Opinion</a:t>
            </a:r>
            <a:r>
              <a:rPr lang="lv-LV" sz="1400" dirty="0"/>
              <a:t> 13-2016);</a:t>
            </a:r>
          </a:p>
          <a:p>
            <a:pPr lvl="2"/>
            <a:r>
              <a:rPr lang="lv-LV" sz="1400" dirty="0"/>
              <a:t>MLA.502 Sastāvdaļu tehniskā apkope (Nodošana izmantošanai saskaņā ar punktā iekļauto tabulu)</a:t>
            </a:r>
          </a:p>
          <a:p>
            <a:pPr lvl="2"/>
            <a:r>
              <a:rPr lang="lv-LV" sz="1400" dirty="0"/>
              <a:t>MLA.503 Ierobežota darbmūža sastāvdaļas;</a:t>
            </a:r>
          </a:p>
          <a:p>
            <a:pPr lvl="2"/>
            <a:r>
              <a:rPr lang="lv-LV" sz="1400" dirty="0"/>
              <a:t>MLA.504 Lietošanai nederīgu sastāvdaļu kontrole</a:t>
            </a:r>
          </a:p>
          <a:p>
            <a:pPr lvl="1"/>
            <a:r>
              <a:rPr lang="lv-LV" sz="2000" dirty="0">
                <a:solidFill>
                  <a:prstClr val="black"/>
                </a:solidFill>
              </a:rPr>
              <a:t>I </a:t>
            </a:r>
            <a:r>
              <a:rPr lang="lv-LV" sz="2000" dirty="0" err="1">
                <a:solidFill>
                  <a:prstClr val="black"/>
                </a:solidFill>
              </a:rPr>
              <a:t>apakšiedaļa</a:t>
            </a:r>
            <a:r>
              <a:rPr lang="lv-LV" sz="2000" dirty="0">
                <a:solidFill>
                  <a:prstClr val="black"/>
                </a:solidFill>
              </a:rPr>
              <a:t> </a:t>
            </a:r>
            <a:r>
              <a:rPr lang="lv-LV" sz="2000" dirty="0" err="1">
                <a:solidFill>
                  <a:prstClr val="black"/>
                </a:solidFill>
              </a:rPr>
              <a:t>Lidojumderīguma</a:t>
            </a:r>
            <a:r>
              <a:rPr lang="lv-LV" sz="2000" dirty="0">
                <a:solidFill>
                  <a:prstClr val="black"/>
                </a:solidFill>
              </a:rPr>
              <a:t> pārbaudes sertifikāts</a:t>
            </a:r>
          </a:p>
          <a:p>
            <a:pPr lvl="2"/>
            <a:r>
              <a:rPr lang="lv-LV" sz="1600" dirty="0">
                <a:solidFill>
                  <a:prstClr val="black"/>
                </a:solidFill>
              </a:rPr>
              <a:t>MLA.901 </a:t>
            </a:r>
          </a:p>
          <a:p>
            <a:pPr lvl="3"/>
            <a:r>
              <a:rPr lang="lv-LV" sz="1000" dirty="0" err="1">
                <a:solidFill>
                  <a:srgbClr val="000000"/>
                </a:solidFill>
                <a:latin typeface="EUAlbertina"/>
              </a:rPr>
              <a:t>Lidojumderīguma</a:t>
            </a:r>
            <a:r>
              <a:rPr lang="lv-LV" sz="1000" dirty="0">
                <a:solidFill>
                  <a:srgbClr val="000000"/>
                </a:solidFill>
                <a:latin typeface="EUAlbertina"/>
              </a:rPr>
              <a:t> pārbaudi veic un </a:t>
            </a:r>
            <a:r>
              <a:rPr lang="lv-LV" sz="1000" dirty="0" err="1">
                <a:solidFill>
                  <a:srgbClr val="000000"/>
                </a:solidFill>
                <a:latin typeface="EUAlbertina"/>
              </a:rPr>
              <a:t>lidojumderīguma</a:t>
            </a:r>
            <a:r>
              <a:rPr lang="lv-LV" sz="1000" dirty="0">
                <a:solidFill>
                  <a:srgbClr val="000000"/>
                </a:solidFill>
                <a:latin typeface="EUAlbertina"/>
              </a:rPr>
              <a:t> pārbaudes sertifikātu izdod saskaņā ar ML.A.903. punktu vai nu: </a:t>
            </a:r>
          </a:p>
          <a:p>
            <a:pPr lvl="3"/>
            <a:r>
              <a:rPr lang="lv-LV" sz="1000" dirty="0">
                <a:solidFill>
                  <a:srgbClr val="000000"/>
                </a:solidFill>
                <a:latin typeface="EUAlbertina"/>
              </a:rPr>
              <a:t>1) kompetentā iestāde; </a:t>
            </a:r>
          </a:p>
          <a:p>
            <a:pPr lvl="3"/>
            <a:r>
              <a:rPr lang="lv-LV" sz="1000" dirty="0">
                <a:solidFill>
                  <a:srgbClr val="000000"/>
                </a:solidFill>
                <a:latin typeface="EUAlbertina"/>
              </a:rPr>
              <a:t>2) vai pienācīgi apstiprināta </a:t>
            </a:r>
            <a:r>
              <a:rPr lang="lv-LV" sz="1000" i="1" dirty="0">
                <a:solidFill>
                  <a:srgbClr val="000000"/>
                </a:solidFill>
                <a:latin typeface="EUAlbertina"/>
              </a:rPr>
              <a:t>CAMO </a:t>
            </a:r>
            <a:r>
              <a:rPr lang="lv-LV" sz="1000" dirty="0">
                <a:solidFill>
                  <a:srgbClr val="000000"/>
                </a:solidFill>
                <a:latin typeface="EUAlbertina"/>
              </a:rPr>
              <a:t>vai </a:t>
            </a:r>
            <a:r>
              <a:rPr lang="lv-LV" sz="1000" i="1" dirty="0">
                <a:solidFill>
                  <a:srgbClr val="000000"/>
                </a:solidFill>
                <a:latin typeface="EUAlbertina"/>
              </a:rPr>
              <a:t>CAO</a:t>
            </a:r>
            <a:r>
              <a:rPr lang="lv-LV" sz="1000" dirty="0">
                <a:solidFill>
                  <a:srgbClr val="000000"/>
                </a:solidFill>
                <a:latin typeface="EUAlbertina"/>
              </a:rPr>
              <a:t>;</a:t>
            </a:r>
          </a:p>
          <a:p>
            <a:pPr lvl="3"/>
            <a:r>
              <a:rPr lang="lv-LV" sz="1000" dirty="0">
                <a:solidFill>
                  <a:srgbClr val="000000"/>
                </a:solidFill>
                <a:latin typeface="EUAlbertina"/>
              </a:rPr>
              <a:t> 3) vai apstiprinātā tehniskās apkopes organizācija, kas veic 100 stundu / ikgadējo inspekciju, kā paredzēts gaisa kuģa tehniskās apkopes programmā; 4.9.2019. L 228/57 Eiropas Savienības Oficiālais Vēstnesis </a:t>
            </a:r>
            <a:r>
              <a:rPr lang="lv-LV" sz="900" dirty="0">
                <a:solidFill>
                  <a:srgbClr val="000000"/>
                </a:solidFill>
                <a:latin typeface="EUAlbertina"/>
              </a:rPr>
              <a:t>LV </a:t>
            </a:r>
          </a:p>
          <a:p>
            <a:pPr lvl="3"/>
            <a:r>
              <a:rPr lang="lv-LV" sz="1000" dirty="0">
                <a:solidFill>
                  <a:srgbClr val="000000"/>
                </a:solidFill>
                <a:latin typeface="EUAlbertina"/>
              </a:rPr>
              <a:t>4) vai arī — attiecībā uz gaisa kuģiem, ko ekspluatē atbilstoši Regulas (ES) Nr. 965/2012 VII pielikumam (</a:t>
            </a:r>
            <a:r>
              <a:rPr lang="lv-LV" sz="1000" i="1" dirty="0">
                <a:solidFill>
                  <a:srgbClr val="000000"/>
                </a:solidFill>
                <a:latin typeface="EUAlbertina"/>
              </a:rPr>
              <a:t>NCO </a:t>
            </a:r>
            <a:r>
              <a:rPr lang="lv-LV" sz="1000" dirty="0">
                <a:solidFill>
                  <a:srgbClr val="000000"/>
                </a:solidFill>
                <a:latin typeface="EUAlbertina"/>
              </a:rPr>
              <a:t>daļai), vai gaisa baloniem, ko neekspluatē atbilstoši Regulas (ES) 2018/395 II pielikuma (</a:t>
            </a:r>
            <a:r>
              <a:rPr lang="lv-LV" sz="1000" i="1" dirty="0">
                <a:solidFill>
                  <a:srgbClr val="000000"/>
                </a:solidFill>
                <a:latin typeface="EUAlbertina"/>
              </a:rPr>
              <a:t>BOP </a:t>
            </a:r>
            <a:r>
              <a:rPr lang="lv-LV" sz="1000" dirty="0">
                <a:solidFill>
                  <a:srgbClr val="000000"/>
                </a:solidFill>
                <a:latin typeface="EUAlbertina"/>
              </a:rPr>
              <a:t>daļas) </a:t>
            </a:r>
            <a:r>
              <a:rPr lang="lv-LV" sz="1000" i="1" dirty="0">
                <a:solidFill>
                  <a:srgbClr val="000000"/>
                </a:solidFill>
                <a:latin typeface="EUAlbertina"/>
              </a:rPr>
              <a:t>ADD </a:t>
            </a:r>
            <a:r>
              <a:rPr lang="lv-LV" sz="1000" dirty="0" err="1">
                <a:solidFill>
                  <a:srgbClr val="000000"/>
                </a:solidFill>
                <a:latin typeface="EUAlbertina"/>
              </a:rPr>
              <a:t>apakšiedaļai</a:t>
            </a:r>
            <a:r>
              <a:rPr lang="lv-LV" sz="1000" dirty="0">
                <a:solidFill>
                  <a:srgbClr val="000000"/>
                </a:solidFill>
                <a:latin typeface="EUAlbertina"/>
              </a:rPr>
              <a:t>, vai planieriem, kas neatbilst Regulas (ES) 2018/1976 II pielikuma (</a:t>
            </a:r>
            <a:r>
              <a:rPr lang="lv-LV" sz="1000" i="1" dirty="0">
                <a:solidFill>
                  <a:srgbClr val="000000"/>
                </a:solidFill>
                <a:latin typeface="EUAlbertina"/>
              </a:rPr>
              <a:t>SAO </a:t>
            </a:r>
            <a:r>
              <a:rPr lang="lv-LV" sz="1000" dirty="0">
                <a:solidFill>
                  <a:srgbClr val="000000"/>
                </a:solidFill>
                <a:latin typeface="EUAlbertina"/>
              </a:rPr>
              <a:t>daļas) </a:t>
            </a:r>
            <a:r>
              <a:rPr lang="lv-LV" sz="1000" i="1" dirty="0">
                <a:solidFill>
                  <a:srgbClr val="000000"/>
                </a:solidFill>
                <a:latin typeface="EUAlbertina"/>
              </a:rPr>
              <a:t>DEC </a:t>
            </a:r>
            <a:r>
              <a:rPr lang="lv-LV" sz="1000" dirty="0" err="1">
                <a:solidFill>
                  <a:srgbClr val="000000"/>
                </a:solidFill>
                <a:latin typeface="EUAlbertina"/>
              </a:rPr>
              <a:t>apakšiedaļai</a:t>
            </a:r>
            <a:r>
              <a:rPr lang="lv-LV" sz="1000" dirty="0">
                <a:solidFill>
                  <a:srgbClr val="000000"/>
                </a:solidFill>
                <a:latin typeface="EUAlbertina"/>
              </a:rPr>
              <a:t>, — neatkarīgs sertificējošais personāls, kas veic 100 stundu / ikgadējo inspekciju, kā paredzēts gaisa kuģa tehniskās apkopes programmā, ja tam ir  (ar nosacījumiem)</a:t>
            </a:r>
            <a:endParaRPr lang="lv-LV" sz="1000" dirty="0">
              <a:solidFill>
                <a:prstClr val="black"/>
              </a:solidFill>
            </a:endParaRPr>
          </a:p>
          <a:p>
            <a:pPr marL="939575" lvl="2" indent="0">
              <a:buNone/>
            </a:pPr>
            <a:endParaRPr lang="lv-LV" sz="1600" dirty="0"/>
          </a:p>
          <a:p>
            <a:endParaRPr lang="lv-LV" sz="2400" dirty="0"/>
          </a:p>
          <a:p>
            <a:endParaRPr lang="lv-LV" sz="2400" dirty="0"/>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82041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145 daļa</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lv-LV" sz="2400" dirty="0"/>
              <a:t>Saglabāta pašreizējā 145 daļa tehniskās apkopes organizācijām. Izmaiņas saistītas ar tehniskās apkopes datiem, kā arī saistībā ar M un ML daļu ieviešanu. Tiek piemērota no 2020. gada 24. marta. Organizācijām, kuras vēlas saglabāt 145. daļas apstiprinājumu, nav pārejas perioda. (Parasti grozījumi 145. daļā) </a:t>
            </a:r>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405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lv-LV" sz="2800" b="1" dirty="0"/>
              <a:t>KOMISIJAS ĪSTENOŠANAS REGULA (ES) 2019/1383 (2019. gada 8. jūlijs), ar ko Regulu (ES) Nr. 1321/2014 groza un labo attiecībā uz drošības pārvaldības sistēmām </a:t>
            </a:r>
            <a:r>
              <a:rPr lang="lv-LV" sz="2800" b="1" dirty="0" err="1"/>
              <a:t>lidojumderīguma</a:t>
            </a:r>
            <a:r>
              <a:rPr lang="lv-LV" sz="2800" b="1" dirty="0"/>
              <a:t> uzturēšanas vadības organizācijās un atvieglojumiem vispārējās nozīmes aviācijas gaisa kuģiem attiecībā uz tehnisko apkopi un </a:t>
            </a:r>
            <a:r>
              <a:rPr lang="lv-LV" sz="2800" b="1" dirty="0" err="1"/>
              <a:t>lidojumderīguma</a:t>
            </a:r>
            <a:r>
              <a:rPr lang="lv-LV" sz="2800" b="1" dirty="0"/>
              <a:t> uzturēšanas vadību </a:t>
            </a:r>
          </a:p>
          <a:p>
            <a:r>
              <a:rPr lang="lv-LV" sz="2800" b="1" dirty="0"/>
              <a:t>Pieņemta 2019. gada 8 jūlijā</a:t>
            </a:r>
          </a:p>
          <a:p>
            <a:r>
              <a:rPr lang="lv-LV" sz="2800" b="1" dirty="0"/>
              <a:t>Labojums publicēts 2019. gada 6. septembrī</a:t>
            </a:r>
          </a:p>
          <a:p>
            <a:r>
              <a:rPr lang="lv-LV" sz="2800" b="1" dirty="0"/>
              <a:t>Tiek piemērota no 2020. gada 24. marta </a:t>
            </a:r>
            <a:endParaRPr lang="lv-LV"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4847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145 daļa</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lv-LV" sz="2400" dirty="0"/>
              <a:t>Galvenās izmaiņas skar:</a:t>
            </a:r>
          </a:p>
          <a:p>
            <a:pPr lvl="1"/>
            <a:r>
              <a:rPr lang="lv-LV" sz="2000" dirty="0"/>
              <a:t>145.A.30 (k) Prasības personālam (m/ML) (l)- svītrots (komponentu personāls)</a:t>
            </a:r>
          </a:p>
          <a:p>
            <a:pPr lvl="1"/>
            <a:r>
              <a:rPr lang="lv-LV" sz="2000" dirty="0"/>
              <a:t>145.A.42 (a)(2)(3) Sastāvdaļas (neatjaunojamas sastāvdaļas)</a:t>
            </a:r>
          </a:p>
          <a:p>
            <a:pPr lvl="1"/>
            <a:r>
              <a:rPr lang="lv-LV" sz="2000" dirty="0"/>
              <a:t>145.A.50 (d) Tehniskās apkopes sertificēšana (jauna EASA </a:t>
            </a:r>
            <a:r>
              <a:rPr lang="lv-LV" sz="2000" dirty="0" err="1"/>
              <a:t>Form</a:t>
            </a:r>
            <a:r>
              <a:rPr lang="lv-LV" sz="2000" dirty="0"/>
              <a:t> 1)</a:t>
            </a:r>
          </a:p>
          <a:p>
            <a:pPr lvl="1"/>
            <a:r>
              <a:rPr lang="lv-LV" sz="2000" dirty="0"/>
              <a:t>145.A.55 (b) un (c) Tehniskās apkopes un </a:t>
            </a:r>
            <a:r>
              <a:rPr lang="lv-LV" sz="2000" dirty="0" err="1"/>
              <a:t>lidojumderīguma</a:t>
            </a:r>
            <a:r>
              <a:rPr lang="lv-LV" sz="2000" dirty="0"/>
              <a:t> pārbaužu datu uzskaite</a:t>
            </a:r>
          </a:p>
          <a:p>
            <a:pPr lvl="1"/>
            <a:r>
              <a:rPr lang="lv-LV" sz="2000" dirty="0"/>
              <a:t>145.A.70 (a)(6) Tehniskās apkopes organizācijas </a:t>
            </a:r>
            <a:r>
              <a:rPr lang="lv-LV" sz="2000" dirty="0" err="1"/>
              <a:t>pašraksturojums</a:t>
            </a:r>
            <a:r>
              <a:rPr lang="lv-LV" sz="2000" dirty="0"/>
              <a:t> (sertificējošais un ARC personāls)</a:t>
            </a:r>
          </a:p>
          <a:p>
            <a:pPr lvl="1"/>
            <a:r>
              <a:rPr lang="lv-LV" sz="2000" dirty="0"/>
              <a:t>145.A.75 (f) Organizācijas tiesības (ML) un (g) dzēsta privilēģija tehniskās apkopes programmām</a:t>
            </a:r>
          </a:p>
          <a:p>
            <a:pPr lvl="1"/>
            <a:r>
              <a:rPr lang="lv-LV" sz="2000" dirty="0"/>
              <a:t>145.A.95 (a) un (b) Atzinumi</a:t>
            </a:r>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02777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CAMO daļa</a:t>
            </a:r>
            <a:endParaRPr lang="lv-LV" sz="2400" dirty="0"/>
          </a:p>
        </p:txBody>
      </p:sp>
      <p:sp>
        <p:nvSpPr>
          <p:cNvPr id="3" name="Content Placeholder 2"/>
          <p:cNvSpPr>
            <a:spLocks noGrp="1"/>
          </p:cNvSpPr>
          <p:nvPr>
            <p:ph idx="1"/>
          </p:nvPr>
        </p:nvSpPr>
        <p:spPr>
          <a:xfrm>
            <a:off x="2070100" y="1210235"/>
            <a:ext cx="9334500" cy="4915939"/>
          </a:xfrm>
        </p:spPr>
        <p:txBody>
          <a:bodyPr>
            <a:noAutofit/>
          </a:bodyPr>
          <a:lstStyle/>
          <a:p>
            <a:r>
              <a:rPr lang="lv-LV" sz="2400" dirty="0"/>
              <a:t>Izveidota par pamatu ņemot pašreizējās M daļas G </a:t>
            </a:r>
            <a:r>
              <a:rPr lang="lv-LV" sz="2400" dirty="0" err="1"/>
              <a:t>apakšiedaļas</a:t>
            </a:r>
            <a:r>
              <a:rPr lang="lv-LV" sz="2400" dirty="0"/>
              <a:t> nosacījumus. Papildināta, ņemot vērā EASA </a:t>
            </a:r>
            <a:r>
              <a:rPr lang="lv-LV" sz="2400" dirty="0" err="1"/>
              <a:t>Opinion</a:t>
            </a:r>
            <a:r>
              <a:rPr lang="lv-LV" sz="2400" dirty="0"/>
              <a:t> 06/2016 par drošības pārvaldības sistēmas (SMS) ieviešanu. Mainīta struktūra, precizēti nosacījumi par atgadījumu ziņošanu.</a:t>
            </a:r>
          </a:p>
          <a:p>
            <a:r>
              <a:rPr lang="lv-LV" sz="2400" dirty="0"/>
              <a:t>CAMO daļas tiesības:</a:t>
            </a:r>
          </a:p>
          <a:p>
            <a:pPr lvl="1"/>
            <a:r>
              <a:rPr lang="lv-LV" sz="2000" dirty="0"/>
              <a:t> </a:t>
            </a:r>
            <a:r>
              <a:rPr lang="lv-LV" sz="1800" dirty="0">
                <a:solidFill>
                  <a:srgbClr val="000000"/>
                </a:solidFill>
                <a:latin typeface="EUAlbertina"/>
              </a:rPr>
              <a:t>1) vadīt gaisa kuģu </a:t>
            </a:r>
            <a:r>
              <a:rPr lang="lv-LV" sz="1800" dirty="0" err="1">
                <a:solidFill>
                  <a:srgbClr val="000000"/>
                </a:solidFill>
                <a:latin typeface="EUAlbertina"/>
              </a:rPr>
              <a:t>lidojumderīguma</a:t>
            </a:r>
            <a:r>
              <a:rPr lang="lv-LV" sz="1800" dirty="0">
                <a:solidFill>
                  <a:srgbClr val="000000"/>
                </a:solidFill>
                <a:latin typeface="EUAlbertina"/>
              </a:rPr>
              <a:t> uzturēšanu, izņemot gaisa kuģus, ko izmanto saskaņā ar Regulu (EK) Nr. 1008/2008 licencēti gaisa pārvadātāji, kā norādīts sertifikātā; </a:t>
            </a:r>
          </a:p>
          <a:p>
            <a:pPr lvl="1"/>
            <a:r>
              <a:rPr lang="lv-LV" sz="1800" dirty="0">
                <a:solidFill>
                  <a:srgbClr val="000000"/>
                </a:solidFill>
                <a:latin typeface="EUAlbertina"/>
              </a:rPr>
              <a:t>2) vadīt tādu gaisa kuģu </a:t>
            </a:r>
            <a:r>
              <a:rPr lang="lv-LV" sz="1800" dirty="0" err="1">
                <a:solidFill>
                  <a:srgbClr val="000000"/>
                </a:solidFill>
                <a:latin typeface="EUAlbertina"/>
              </a:rPr>
              <a:t>lidojumderīguma</a:t>
            </a:r>
            <a:r>
              <a:rPr lang="lv-LV" sz="1800" dirty="0">
                <a:solidFill>
                  <a:srgbClr val="000000"/>
                </a:solidFill>
                <a:latin typeface="EUAlbertina"/>
              </a:rPr>
              <a:t> uzturēšanu, kurus izmanto saskaņā ar Regulu (EK) Nr. 1008/2008 licencēti gaisa pārvadātāji, ja tie ir norādīti gan organizācijas sertifikātā, gan tās gaisa kuģa ekspluatanta apliecībā; </a:t>
            </a:r>
          </a:p>
          <a:p>
            <a:pPr lvl="1"/>
            <a:r>
              <a:rPr lang="lv-LV" sz="1800" dirty="0">
                <a:solidFill>
                  <a:srgbClr val="000000"/>
                </a:solidFill>
                <a:latin typeface="EUAlbertina"/>
              </a:rPr>
              <a:t>3) organizēt ierobežotu </a:t>
            </a:r>
            <a:r>
              <a:rPr lang="lv-LV" sz="1800" dirty="0" err="1">
                <a:solidFill>
                  <a:srgbClr val="000000"/>
                </a:solidFill>
                <a:latin typeface="EUAlbertina"/>
              </a:rPr>
              <a:t>lidojumderīguma</a:t>
            </a:r>
            <a:r>
              <a:rPr lang="lv-LV" sz="1800" dirty="0">
                <a:solidFill>
                  <a:srgbClr val="000000"/>
                </a:solidFill>
                <a:latin typeface="EUAlbertina"/>
              </a:rPr>
              <a:t> uzturēšanas uzdevumu veikšanu, uzticot to jebkurai organizācijai, ar kuru noslēgts apakšuzņēmuma līgums un kura strādā saskaņā ar tās pārvaldības sistēmu, kā norādīts sertifikātā; </a:t>
            </a:r>
          </a:p>
          <a:p>
            <a:pPr lvl="1"/>
            <a:r>
              <a:rPr lang="lv-LV" sz="1800" dirty="0">
                <a:solidFill>
                  <a:srgbClr val="000000"/>
                </a:solidFill>
                <a:latin typeface="EUAlbertina"/>
              </a:rPr>
              <a:t>4) pagarināt </a:t>
            </a:r>
            <a:r>
              <a:rPr lang="lv-LV" sz="1800" dirty="0" err="1">
                <a:solidFill>
                  <a:srgbClr val="000000"/>
                </a:solidFill>
                <a:latin typeface="EUAlbertina"/>
              </a:rPr>
              <a:t>lidojumderīguma</a:t>
            </a:r>
            <a:r>
              <a:rPr lang="lv-LV" sz="1800" dirty="0">
                <a:solidFill>
                  <a:srgbClr val="000000"/>
                </a:solidFill>
                <a:latin typeface="EUAlbertina"/>
              </a:rPr>
              <a:t> pārbaudes sertifikātu atbilstoši nosacījumiem, kas paredzēti attiecīgi I pielikuma (M daļas) M.A.901. punkta f) apakšpunktā vai </a:t>
            </a:r>
            <a:r>
              <a:rPr lang="lv-LV" sz="1800" dirty="0" err="1">
                <a:solidFill>
                  <a:srgbClr val="000000"/>
                </a:solidFill>
                <a:latin typeface="EUAlbertina"/>
              </a:rPr>
              <a:t>Vb</a:t>
            </a:r>
            <a:r>
              <a:rPr lang="lv-LV" sz="1800" dirty="0">
                <a:solidFill>
                  <a:srgbClr val="000000"/>
                </a:solidFill>
                <a:latin typeface="EUAlbertina"/>
              </a:rPr>
              <a:t> pielikuma (ML daļas) ML.A.903. punktā. </a:t>
            </a:r>
            <a:endParaRPr lang="lv-LV" sz="1800" dirty="0"/>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20972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CAMO daļa</a:t>
            </a:r>
            <a:endParaRPr lang="lv-LV" sz="2400" dirty="0"/>
          </a:p>
        </p:txBody>
      </p:sp>
      <p:sp>
        <p:nvSpPr>
          <p:cNvPr id="3" name="Content Placeholder 2"/>
          <p:cNvSpPr>
            <a:spLocks noGrp="1"/>
          </p:cNvSpPr>
          <p:nvPr>
            <p:ph idx="1"/>
          </p:nvPr>
        </p:nvSpPr>
        <p:spPr>
          <a:xfrm>
            <a:off x="2070100" y="1210235"/>
            <a:ext cx="9334500" cy="4915939"/>
          </a:xfrm>
        </p:spPr>
        <p:txBody>
          <a:bodyPr>
            <a:noAutofit/>
          </a:bodyPr>
          <a:lstStyle/>
          <a:p>
            <a:r>
              <a:rPr lang="lv-LV" sz="2400" dirty="0"/>
              <a:t>Papildus CAMO daļas tiesības:</a:t>
            </a:r>
          </a:p>
          <a:p>
            <a:pPr lvl="1"/>
            <a:r>
              <a:rPr lang="lv-LV" sz="2000" dirty="0">
                <a:solidFill>
                  <a:srgbClr val="000000"/>
                </a:solidFill>
                <a:latin typeface="EUAlbertina"/>
              </a:rPr>
              <a:t>e) Organizācija, kura apstiprināta saskaņā ar šo pielikumu un kuras galvenā </a:t>
            </a:r>
            <a:r>
              <a:rPr lang="lv-LV" sz="2000" dirty="0" err="1">
                <a:solidFill>
                  <a:srgbClr val="000000"/>
                </a:solidFill>
                <a:latin typeface="EUAlbertina"/>
              </a:rPr>
              <a:t>darījumdarbības</a:t>
            </a:r>
            <a:r>
              <a:rPr lang="lv-LV" sz="2000" dirty="0">
                <a:solidFill>
                  <a:srgbClr val="000000"/>
                </a:solidFill>
                <a:latin typeface="EUAlbertina"/>
              </a:rPr>
              <a:t> vieta ir kādā no dalībvalstīm, var arī tikt apstiprināta </a:t>
            </a:r>
            <a:r>
              <a:rPr lang="lv-LV" sz="2000" dirty="0" err="1">
                <a:solidFill>
                  <a:srgbClr val="000000"/>
                </a:solidFill>
                <a:latin typeface="EUAlbertina"/>
              </a:rPr>
              <a:t>lidojumderīguma</a:t>
            </a:r>
            <a:r>
              <a:rPr lang="lv-LV" sz="2000" dirty="0">
                <a:solidFill>
                  <a:srgbClr val="000000"/>
                </a:solidFill>
                <a:latin typeface="EUAlbertina"/>
              </a:rPr>
              <a:t> pārbaužu veikšanai saskaņā ar attiecīgi I pielikuma (M daļas) M.A.901. punktu vai </a:t>
            </a:r>
            <a:r>
              <a:rPr lang="lv-LV" sz="2000" dirty="0" err="1">
                <a:solidFill>
                  <a:srgbClr val="000000"/>
                </a:solidFill>
                <a:latin typeface="EUAlbertina"/>
              </a:rPr>
              <a:t>Vb</a:t>
            </a:r>
            <a:r>
              <a:rPr lang="lv-LV" sz="2000" dirty="0">
                <a:solidFill>
                  <a:srgbClr val="000000"/>
                </a:solidFill>
                <a:latin typeface="EUAlbertina"/>
              </a:rPr>
              <a:t> pielikuma (ML daļas) ML.A.903. punktu ar tiesībām izdot ARC vai </a:t>
            </a:r>
            <a:r>
              <a:rPr lang="lv-LV" sz="2000" dirty="0" err="1">
                <a:solidFill>
                  <a:srgbClr val="000000"/>
                </a:solidFill>
                <a:latin typeface="EUAlbertina"/>
              </a:rPr>
              <a:t>rekomedāciju</a:t>
            </a:r>
            <a:r>
              <a:rPr lang="lv-LV" sz="2000" dirty="0">
                <a:solidFill>
                  <a:srgbClr val="000000"/>
                </a:solidFill>
                <a:latin typeface="EUAlbertina"/>
              </a:rPr>
              <a:t> kompetentajai iestādei;</a:t>
            </a:r>
          </a:p>
          <a:p>
            <a:pPr lvl="1"/>
            <a:r>
              <a:rPr lang="lv-LV" sz="2000" dirty="0">
                <a:solidFill>
                  <a:srgbClr val="000000"/>
                </a:solidFill>
                <a:latin typeface="EUAlbertina"/>
              </a:rPr>
              <a:t>f) Organizācija, kam ir e) apakšpunktā minētās tiesības, var arī tikt apstiprināta lidošanas atļaujas izdošanai saskaņā ar Regulas (ES) Nr. 748/2012 I pielikuma (21. daļas) 21.A.711. punkta d) apakšpunktu tam konkrētajam gaisa kuģim, par kuru organizācija ir apstiprināta izdot </a:t>
            </a:r>
            <a:r>
              <a:rPr lang="lv-LV" sz="2000" dirty="0" err="1">
                <a:solidFill>
                  <a:srgbClr val="000000"/>
                </a:solidFill>
                <a:latin typeface="EUAlbertina"/>
              </a:rPr>
              <a:t>lidojumderīguma</a:t>
            </a:r>
            <a:r>
              <a:rPr lang="lv-LV" sz="2000" dirty="0">
                <a:solidFill>
                  <a:srgbClr val="000000"/>
                </a:solidFill>
                <a:latin typeface="EUAlbertina"/>
              </a:rPr>
              <a:t> pārbaudes sertifikātu, ja organizācija apliecina atbilstību apstiprinātiem lidošanas nosacījumiem, ievērojot pienācīgu procedūru, kas noteikta CAMO.A.300. punktā minētajā </a:t>
            </a:r>
            <a:r>
              <a:rPr lang="lv-LV" sz="2000" dirty="0" err="1">
                <a:solidFill>
                  <a:srgbClr val="000000"/>
                </a:solidFill>
                <a:latin typeface="EUAlbertina"/>
              </a:rPr>
              <a:t>lidojumderīguma</a:t>
            </a:r>
            <a:r>
              <a:rPr lang="lv-LV" sz="2000" dirty="0">
                <a:solidFill>
                  <a:srgbClr val="000000"/>
                </a:solidFill>
                <a:latin typeface="EUAlbertina"/>
              </a:rPr>
              <a:t> uzturēšanas vadības organizācijas </a:t>
            </a:r>
            <a:r>
              <a:rPr lang="lv-LV" sz="2000" dirty="0" err="1">
                <a:solidFill>
                  <a:srgbClr val="000000"/>
                </a:solidFill>
                <a:latin typeface="EUAlbertina"/>
              </a:rPr>
              <a:t>pašraksturojumā</a:t>
            </a:r>
            <a:r>
              <a:rPr lang="lv-LV" sz="2000" dirty="0">
                <a:solidFill>
                  <a:srgbClr val="000000"/>
                </a:solidFill>
                <a:latin typeface="EUAlbertina"/>
              </a:rPr>
              <a:t>. </a:t>
            </a:r>
          </a:p>
          <a:p>
            <a:pPr lvl="1"/>
            <a:endParaRPr lang="lv-LV" sz="2000" dirty="0"/>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61273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CAMO daļa</a:t>
            </a:r>
            <a:endParaRPr lang="lv-LV" sz="2400" dirty="0"/>
          </a:p>
        </p:txBody>
      </p:sp>
      <p:sp>
        <p:nvSpPr>
          <p:cNvPr id="3" name="Content Placeholder 2"/>
          <p:cNvSpPr>
            <a:spLocks noGrp="1"/>
          </p:cNvSpPr>
          <p:nvPr>
            <p:ph idx="1"/>
          </p:nvPr>
        </p:nvSpPr>
        <p:spPr>
          <a:xfrm>
            <a:off x="2070100" y="1441366"/>
            <a:ext cx="9334500" cy="4684808"/>
          </a:xfrm>
        </p:spPr>
        <p:txBody>
          <a:bodyPr>
            <a:noAutofit/>
          </a:bodyPr>
          <a:lstStyle/>
          <a:p>
            <a:r>
              <a:rPr lang="lv-LV" sz="2400" dirty="0"/>
              <a:t>Galvenie jaunumi CAMO daļā:</a:t>
            </a:r>
          </a:p>
          <a:p>
            <a:pPr lvl="1"/>
            <a:endParaRPr lang="lv-LV" sz="2000" dirty="0"/>
          </a:p>
          <a:p>
            <a:pPr lvl="1"/>
            <a:r>
              <a:rPr lang="lv-LV" sz="2000" dirty="0"/>
              <a:t>CAMO.A.120 Atbilstības nodrošināšanas līdzekļi- precizē AMC un alternatīvo AMC izmantošanu;</a:t>
            </a:r>
          </a:p>
          <a:p>
            <a:pPr lvl="1"/>
            <a:r>
              <a:rPr lang="lv-LV" sz="2000" dirty="0"/>
              <a:t>CAMO.A.160 Ziņošana par atgadījumiem- ietver atsauci regulām 376/2014 un 2015/1018;</a:t>
            </a:r>
          </a:p>
          <a:p>
            <a:pPr lvl="1"/>
            <a:r>
              <a:rPr lang="lv-LV" sz="2000" dirty="0"/>
              <a:t>CAMO.A.200 Pārvaldības sistēma- prasības ieciest pārvaldības sistēmu, ieskaitot drošuma pārvaldības sistēmu (SMS), apdraudējumu un risku vadību;</a:t>
            </a:r>
          </a:p>
          <a:p>
            <a:pPr lvl="1"/>
            <a:r>
              <a:rPr lang="lv-LV" sz="2000" dirty="0"/>
              <a:t>CAMO.A.202 Iekšējā drošības ziņošanas shēma;</a:t>
            </a:r>
          </a:p>
          <a:p>
            <a:pPr lvl="1"/>
            <a:r>
              <a:rPr lang="lv-LV" sz="2000" dirty="0"/>
              <a:t>CAMO.A.220 Uzskaite- papildināta, ņemot vērā EASA </a:t>
            </a:r>
            <a:r>
              <a:rPr lang="lv-LV" sz="2000" dirty="0" err="1"/>
              <a:t>Opinion</a:t>
            </a:r>
            <a:r>
              <a:rPr lang="lv-LV" sz="2000" dirty="0"/>
              <a:t> 13/2016 «</a:t>
            </a:r>
            <a:r>
              <a:rPr lang="lv-LV" sz="2000" dirty="0" err="1"/>
              <a:t>Technical</a:t>
            </a:r>
            <a:r>
              <a:rPr lang="lv-LV" sz="2000" dirty="0"/>
              <a:t> </a:t>
            </a:r>
            <a:r>
              <a:rPr lang="lv-LV" sz="2000" dirty="0" err="1"/>
              <a:t>Records</a:t>
            </a:r>
            <a:r>
              <a:rPr lang="lv-LV" sz="2000" dirty="0"/>
              <a:t>»;</a:t>
            </a:r>
          </a:p>
          <a:p>
            <a:pPr marL="469786" lvl="1" indent="0">
              <a:buNone/>
            </a:pPr>
            <a:endParaRPr lang="lv-LV" sz="2000" dirty="0"/>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28919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CAO daļa</a:t>
            </a:r>
            <a:endParaRPr lang="lv-LV" sz="2400" dirty="0"/>
          </a:p>
        </p:txBody>
      </p:sp>
      <p:sp>
        <p:nvSpPr>
          <p:cNvPr id="3" name="Content Placeholder 2"/>
          <p:cNvSpPr>
            <a:spLocks noGrp="1"/>
          </p:cNvSpPr>
          <p:nvPr>
            <p:ph idx="1"/>
          </p:nvPr>
        </p:nvSpPr>
        <p:spPr>
          <a:xfrm>
            <a:off x="2070100" y="1441366"/>
            <a:ext cx="9334500" cy="4684808"/>
          </a:xfrm>
        </p:spPr>
        <p:txBody>
          <a:bodyPr>
            <a:noAutofit/>
          </a:bodyPr>
          <a:lstStyle/>
          <a:p>
            <a:r>
              <a:rPr lang="lv-LV" sz="2400" dirty="0"/>
              <a:t>Izveidota jauna daļa «Apvienotā </a:t>
            </a:r>
            <a:r>
              <a:rPr lang="lv-LV" sz="2400" dirty="0" err="1"/>
              <a:t>lidojumderīguma</a:t>
            </a:r>
            <a:r>
              <a:rPr lang="lv-LV" sz="2400" dirty="0"/>
              <a:t> organizācija (CAO), kas domāta vispārējās nozīmes aviācijai. Apvieno agrākās M/F </a:t>
            </a:r>
            <a:r>
              <a:rPr lang="lv-LV" sz="2400" dirty="0" err="1"/>
              <a:t>apakšiedaļas</a:t>
            </a:r>
            <a:r>
              <a:rPr lang="lv-LV" sz="2400" dirty="0"/>
              <a:t> tehniskās apkopes organizācijas un M/G </a:t>
            </a:r>
            <a:r>
              <a:rPr lang="lv-LV" sz="2400" dirty="0" err="1"/>
              <a:t>apakšiedaļas</a:t>
            </a:r>
            <a:r>
              <a:rPr lang="lv-LV" sz="2400" dirty="0"/>
              <a:t> </a:t>
            </a:r>
            <a:r>
              <a:rPr lang="lv-LV" sz="2400" dirty="0" err="1"/>
              <a:t>lidojumderīguma</a:t>
            </a:r>
            <a:r>
              <a:rPr lang="lv-LV" sz="2400" dirty="0"/>
              <a:t> uzturēšanas organizāciju pamatprincipus vispārējās nozīmes aviācijai;</a:t>
            </a:r>
          </a:p>
          <a:p>
            <a:r>
              <a:rPr lang="lv-LV" sz="2000" dirty="0"/>
              <a:t>Noteiktas prasības, kas jāizpilda apvienotajai </a:t>
            </a:r>
            <a:r>
              <a:rPr lang="lv-LV" sz="2000" dirty="0" err="1"/>
              <a:t>lidojumderīguma</a:t>
            </a:r>
            <a:r>
              <a:rPr lang="lv-LV" sz="2000" dirty="0"/>
              <a:t> organizācijai (CAO), lai tai pēc pieteikuma iesniegšanas izdotu apstiprinājumu gaisa kuģu un tajos iemontējamo sastāvdaļu tehniskajai apkopei un </a:t>
            </a:r>
            <a:r>
              <a:rPr lang="lv-LV" sz="2000" dirty="0" err="1"/>
              <a:t>lidojumderīguma</a:t>
            </a:r>
            <a:r>
              <a:rPr lang="lv-LV" sz="2000" dirty="0"/>
              <a:t> uzturēšanas vadībai un lai tā varētu turpināt minēto darbību veikšanu, ja attiecīgie gaisa kuģi nav klasificēti kā kompleksi gaisa kuģi ar dzinēju un nav norādīti saskaņā ar Regulu (EK) Nr. 1008/2008 licencēta gaisa pārvadātāja gaisa kuģa ekspluatanta apliecībā. (CAO.A.010)</a:t>
            </a:r>
          </a:p>
          <a:p>
            <a:endParaRPr lang="lv-LV" sz="24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53181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CAO daļa</a:t>
            </a:r>
            <a:endParaRPr lang="lv-LV" sz="2400" dirty="0"/>
          </a:p>
        </p:txBody>
      </p:sp>
      <p:sp>
        <p:nvSpPr>
          <p:cNvPr id="3" name="Content Placeholder 2"/>
          <p:cNvSpPr>
            <a:spLocks noGrp="1"/>
          </p:cNvSpPr>
          <p:nvPr>
            <p:ph idx="1"/>
          </p:nvPr>
        </p:nvSpPr>
        <p:spPr>
          <a:xfrm>
            <a:off x="1981200" y="1828800"/>
            <a:ext cx="9542929" cy="4297374"/>
          </a:xfrm>
        </p:spPr>
        <p:txBody>
          <a:bodyPr>
            <a:noAutofit/>
          </a:bodyPr>
          <a:lstStyle/>
          <a:p>
            <a:r>
              <a:rPr lang="lv-LV" sz="2400" dirty="0"/>
              <a:t>CAO tiesības:</a:t>
            </a:r>
          </a:p>
          <a:p>
            <a:pPr lvl="1"/>
            <a:r>
              <a:rPr lang="lv-LV" sz="2000" dirty="0"/>
              <a:t>Tehniskā apkope;</a:t>
            </a:r>
          </a:p>
          <a:p>
            <a:pPr lvl="1"/>
            <a:r>
              <a:rPr lang="lv-LV" sz="2000" dirty="0" err="1"/>
              <a:t>Lidojumderīguma</a:t>
            </a:r>
            <a:r>
              <a:rPr lang="lv-LV" sz="2000" dirty="0"/>
              <a:t> uzturēšanas vadība;</a:t>
            </a:r>
          </a:p>
          <a:p>
            <a:pPr lvl="1"/>
            <a:r>
              <a:rPr lang="lv-LV" sz="2000" dirty="0" err="1"/>
              <a:t>Lidojumderīguma</a:t>
            </a:r>
            <a:r>
              <a:rPr lang="lv-LV" sz="2000" dirty="0"/>
              <a:t> pārbaude;</a:t>
            </a:r>
          </a:p>
          <a:p>
            <a:pPr lvl="1"/>
            <a:r>
              <a:rPr lang="lv-LV" sz="2000" dirty="0"/>
              <a:t>Lidošanas atļaujas</a:t>
            </a:r>
          </a:p>
          <a:p>
            <a:r>
              <a:rPr lang="lv-LV" sz="2400" dirty="0"/>
              <a:t>CAO var tikt apstiprināta atsevišķu vai vairāku tiesību īstenošanai</a:t>
            </a:r>
            <a:r>
              <a:rPr lang="lv-LV" sz="2000" dirty="0"/>
              <a:t>.</a:t>
            </a:r>
          </a:p>
          <a:p>
            <a:r>
              <a:rPr lang="lv-LV" sz="2400" dirty="0"/>
              <a:t>Nav pārvaldības sistēmas un SMS, tā vietā  ;</a:t>
            </a:r>
          </a:p>
          <a:p>
            <a:pPr lvl="1"/>
            <a:r>
              <a:rPr lang="lv-LV" sz="2000" dirty="0"/>
              <a:t>CAO.A.100 Kvalitātes nodrošināšanas sistēma un organizācijas pārskats</a:t>
            </a:r>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1894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CAO daļa</a:t>
            </a:r>
            <a:endParaRPr lang="lv-LV" sz="2400" dirty="0"/>
          </a:p>
        </p:txBody>
      </p:sp>
      <p:sp>
        <p:nvSpPr>
          <p:cNvPr id="3" name="Content Placeholder 2"/>
          <p:cNvSpPr>
            <a:spLocks noGrp="1"/>
          </p:cNvSpPr>
          <p:nvPr>
            <p:ph idx="1"/>
          </p:nvPr>
        </p:nvSpPr>
        <p:spPr>
          <a:xfrm>
            <a:off x="1981200" y="1707776"/>
            <a:ext cx="9395012" cy="4418398"/>
          </a:xfrm>
        </p:spPr>
        <p:txBody>
          <a:bodyPr>
            <a:noAutofit/>
          </a:bodyPr>
          <a:lstStyle/>
          <a:p>
            <a:r>
              <a:rPr lang="lv-LV" sz="2400" dirty="0"/>
              <a:t>Tehniskās apkopes programmas:</a:t>
            </a:r>
          </a:p>
          <a:p>
            <a:pPr lvl="1"/>
            <a:r>
              <a:rPr lang="lv-LV" sz="2000" dirty="0"/>
              <a:t>1) izstrādā un kontrolē gaisa kuģu tehniskās apkopes programmu, kas attiecas uz pārvaldīto gaisa kuģi, un </a:t>
            </a:r>
          </a:p>
          <a:p>
            <a:pPr lvl="1"/>
            <a:r>
              <a:rPr lang="lv-LV" sz="2000" dirty="0"/>
              <a:t>i) attiecībā uz gaisa kuģiem, kas atbilst </a:t>
            </a:r>
            <a:r>
              <a:rPr lang="lv-LV" sz="2000" dirty="0" err="1"/>
              <a:t>Vb</a:t>
            </a:r>
            <a:r>
              <a:rPr lang="lv-LV" sz="2000" dirty="0"/>
              <a:t> pielikumam (ML daļai), apstiprina gaisa kuģu tehniskās apkopes programmu un tās grozījumus, vai </a:t>
            </a:r>
          </a:p>
          <a:p>
            <a:pPr lvl="1"/>
            <a:r>
              <a:rPr lang="lv-LV" sz="2000" dirty="0"/>
              <a:t>ii) attiecībā uz gaisa kuģiem, kas atbilst I pielikumam (M daļai), iesniedz gaisa kuģu tehniskās apkopes programmu un tās grozījumus kompetentajai iestādei apstiprināšanai, ja vien uz apstiprinājumu neattiecina netiešās apstiprināšanas procedūru saskaņā ar I pielikuma (M daļas) M.A.302. punkta c) apakšpunktu;</a:t>
            </a:r>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65823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45E3-990B-4A64-81EF-F16EBB7FABDE}"/>
              </a:ext>
            </a:extLst>
          </p:cNvPr>
          <p:cNvSpPr>
            <a:spLocks noGrp="1"/>
          </p:cNvSpPr>
          <p:nvPr>
            <p:ph type="title"/>
          </p:nvPr>
        </p:nvSpPr>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Pielietošana atkarībā no gaisa kuģa un tā izmantošanas veida</a:t>
            </a:r>
            <a:endParaRPr lang="lv-LV" dirty="0"/>
          </a:p>
        </p:txBody>
      </p:sp>
      <p:sp>
        <p:nvSpPr>
          <p:cNvPr id="4" name="Slide Number Placeholder 3">
            <a:extLst>
              <a:ext uri="{FF2B5EF4-FFF2-40B4-BE49-F238E27FC236}">
                <a16:creationId xmlns:a16="http://schemas.microsoft.com/office/drawing/2014/main" id="{94FA5F01-F5AD-497D-A06E-1FFD5E862C2D}"/>
              </a:ext>
            </a:extLst>
          </p:cNvPr>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Content Placeholder 4">
            <a:extLst>
              <a:ext uri="{FF2B5EF4-FFF2-40B4-BE49-F238E27FC236}">
                <a16:creationId xmlns:a16="http://schemas.microsoft.com/office/drawing/2014/main" id="{06508156-77F8-4D41-B401-43836667D1D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737172"/>
            <a:ext cx="10972800" cy="4252019"/>
          </a:xfrm>
          <a:prstGeom prst="rect">
            <a:avLst/>
          </a:prstGeom>
          <a:noFill/>
          <a:ln>
            <a:noFill/>
          </a:ln>
        </p:spPr>
      </p:pic>
    </p:spTree>
    <p:extLst>
      <p:ext uri="{BB962C8B-B14F-4D97-AF65-F5344CB8AC3E}">
        <p14:creationId xmlns:p14="http://schemas.microsoft.com/office/powerpoint/2010/main" val="4094855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828800"/>
            <a:ext cx="9542929" cy="4297374"/>
          </a:xfrm>
        </p:spPr>
        <p:txBody>
          <a:bodyPr>
            <a:noAutofit/>
          </a:bodyPr>
          <a:lstStyle/>
          <a:p>
            <a:r>
              <a:rPr lang="lv-LV" sz="2400" dirty="0"/>
              <a:t>Regulas 1321/2014 grozījumi, kas ieviesti ar regulu 2019/1383 tiek piemēroti no 2020. gada 24. marta</a:t>
            </a:r>
          </a:p>
          <a:p>
            <a:r>
              <a:rPr lang="lv-LV" sz="2400" dirty="0"/>
              <a:t>Attiecībā uz organizācijām, kurām pašlaik ir spēkā esoši 145., M/F vai M/G daļu apstiprinājumi, un, kuras vēlas piemērot CAMO vai CAO daļu nosacījumus, ir noteikts pārejas periods līdz 2021. gada 24. septembrim</a:t>
            </a:r>
          </a:p>
          <a:p>
            <a:r>
              <a:rPr lang="lv-LV" sz="2400" dirty="0"/>
              <a:t>Visi M/F un M/G daļu apstiprinājumi ir spēkā tikai līdz 2021. gada 24. septembrim.</a:t>
            </a:r>
          </a:p>
          <a:p>
            <a:r>
              <a:rPr lang="lv-LV" sz="2400" dirty="0"/>
              <a:t>Jauni M/F un M/G daļu apstiprinājumi var tikt izsniegti līdz 2020. gada 24. septembrim (ar darbības termiņu līdz 24.09.2021)</a:t>
            </a:r>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9402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684808"/>
          </a:xfrm>
        </p:spPr>
        <p:txBody>
          <a:bodyPr>
            <a:noAutofit/>
          </a:bodyPr>
          <a:lstStyle/>
          <a:p>
            <a:r>
              <a:rPr lang="lv-LV" sz="2400" dirty="0"/>
              <a:t>Pārejas perioda nosacījumi, kas iekļauti pašreizējā regulas 2019/1383redakcijā, tiks grozīti, ņemot vērā dalībvalstu un industrijas komentārus. Regulas grozījumi ir pieņemti ES Komisijas Komitejā un pašlaik tiek izskatīti Parlamentā un Padomē</a:t>
            </a:r>
          </a:p>
          <a:p>
            <a:r>
              <a:rPr lang="lv-LV" sz="2400" dirty="0"/>
              <a:t>Paredzamie grozījumi skar sekojošas jomas:</a:t>
            </a:r>
          </a:p>
          <a:p>
            <a:pPr lvl="1"/>
            <a:r>
              <a:rPr lang="lv-LV" sz="2000" dirty="0"/>
              <a:t>Precizēti pārejas perioda nosacījumi (4. pants)</a:t>
            </a:r>
          </a:p>
          <a:p>
            <a:pPr lvl="2"/>
            <a:r>
              <a:rPr lang="en-US" sz="1600" dirty="0"/>
              <a:t>4.	</a:t>
            </a:r>
            <a:r>
              <a:rPr lang="en-US" sz="1600" dirty="0" err="1"/>
              <a:t>Organisations</a:t>
            </a:r>
            <a:r>
              <a:rPr lang="en-US" sz="1600" dirty="0"/>
              <a:t> that hold a valid </a:t>
            </a:r>
            <a:r>
              <a:rPr lang="en-US" sz="1600" dirty="0" err="1"/>
              <a:t>organisation</a:t>
            </a:r>
            <a:r>
              <a:rPr lang="en-US" sz="1600" dirty="0"/>
              <a:t> approval certificate issued in accordance with Subpart F or Subpart G of Annex I (Part-M) or with Annex II (Part-145) shall, upon their request, be issued by the competent authority a Form 3-CAO as set out in Appendix I to Annex </a:t>
            </a:r>
            <a:r>
              <a:rPr lang="en-US" sz="1600" dirty="0" err="1"/>
              <a:t>Vd</a:t>
            </a:r>
            <a:r>
              <a:rPr lang="en-US" sz="1600" dirty="0"/>
              <a:t> (Part-CAO) and thereafter be overseen by the competent authority in accordance with Annex </a:t>
            </a:r>
            <a:r>
              <a:rPr lang="en-US" sz="1600" dirty="0" err="1"/>
              <a:t>Vd</a:t>
            </a:r>
            <a:r>
              <a:rPr lang="en-US" sz="1600" dirty="0"/>
              <a:t> (Part-CAO). </a:t>
            </a:r>
            <a:endParaRPr lang="lv-LV" sz="1600" dirty="0"/>
          </a:p>
          <a:p>
            <a:pPr lvl="2"/>
            <a:r>
              <a:rPr lang="en-US" sz="1600" dirty="0"/>
              <a:t>5.	</a:t>
            </a:r>
            <a:r>
              <a:rPr lang="en-US" sz="1600" dirty="0" err="1"/>
              <a:t>Organisations</a:t>
            </a:r>
            <a:r>
              <a:rPr lang="en-US" sz="1600" dirty="0"/>
              <a:t> that hold a valid continuing airworthiness management </a:t>
            </a:r>
            <a:r>
              <a:rPr lang="en-US" sz="1600" dirty="0" err="1"/>
              <a:t>organisation</a:t>
            </a:r>
            <a:r>
              <a:rPr lang="en-US" sz="1600" dirty="0"/>
              <a:t> approval certificate issued in accordance with Subpart G of Annex I (Part-M) shall, upon their request, be issued by the competent authority an EASA Form 14 approval certificate in accordance with Annex </a:t>
            </a:r>
            <a:r>
              <a:rPr lang="en-US" sz="1600" dirty="0" err="1"/>
              <a:t>Vc</a:t>
            </a:r>
            <a:r>
              <a:rPr lang="en-US" sz="1600" dirty="0"/>
              <a:t> (Part-CAMO) and thereafter be overseen by the competent authority in accordance with Annex </a:t>
            </a:r>
            <a:r>
              <a:rPr lang="en-US" sz="1600" dirty="0" err="1"/>
              <a:t>Vc</a:t>
            </a:r>
            <a:r>
              <a:rPr lang="en-US" sz="1600" dirty="0"/>
              <a:t> (Part-CAMO).</a:t>
            </a:r>
            <a:endParaRPr lang="lv-LV" sz="1600" dirty="0"/>
          </a:p>
          <a:p>
            <a:pPr marL="469786" lvl="1" indent="0">
              <a:buNone/>
            </a:pP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7486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lv-LV" sz="2800" dirty="0"/>
              <a:t>Ietver sevī 3 EASA viedokļus</a:t>
            </a:r>
          </a:p>
          <a:p>
            <a:pPr lvl="1"/>
            <a:r>
              <a:rPr lang="lv-LV" sz="2400" dirty="0" err="1"/>
              <a:t>Opinion</a:t>
            </a:r>
            <a:r>
              <a:rPr lang="lv-LV" sz="2400" dirty="0"/>
              <a:t> 13/2016 (NPA 2014-04) </a:t>
            </a:r>
            <a:r>
              <a:rPr lang="lv-LV" sz="2400" dirty="0" err="1"/>
              <a:t>Technical</a:t>
            </a:r>
            <a:r>
              <a:rPr lang="lv-LV" sz="2400" dirty="0"/>
              <a:t> </a:t>
            </a:r>
            <a:r>
              <a:rPr lang="lv-LV" sz="2400" dirty="0" err="1"/>
              <a:t>records</a:t>
            </a:r>
            <a:endParaRPr lang="lv-LV" sz="2400" dirty="0"/>
          </a:p>
          <a:p>
            <a:pPr lvl="1"/>
            <a:r>
              <a:rPr lang="lv-LV" sz="2400" dirty="0" err="1"/>
              <a:t>Opinion</a:t>
            </a:r>
            <a:r>
              <a:rPr lang="lv-LV" sz="2400" dirty="0"/>
              <a:t> 06/2016 (NPA 2013-01) </a:t>
            </a:r>
            <a:r>
              <a:rPr lang="en-US" sz="2400" dirty="0"/>
              <a:t>Embodiment of safety management system (SMS) requirements into Commission Regulation (EU) No 1321/2014 - SMS in Part-M</a:t>
            </a:r>
            <a:endParaRPr lang="lv-LV" sz="2400" dirty="0"/>
          </a:p>
          <a:p>
            <a:pPr lvl="1"/>
            <a:r>
              <a:rPr lang="lv-LV" sz="2400" dirty="0" err="1"/>
              <a:t>Opinion</a:t>
            </a:r>
            <a:r>
              <a:rPr lang="lv-LV" sz="2400" dirty="0"/>
              <a:t> 05/2016 (NPA 2015-08) </a:t>
            </a:r>
            <a:r>
              <a:rPr lang="en-US" sz="2400" dirty="0"/>
              <a:t>Task force for the review of Part-M for General Aviation (PHASE II)</a:t>
            </a:r>
            <a:endParaRPr lang="lv-LV"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79042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Paredzamie grozījumi skar sekojošas jomas regulas pielikumos:</a:t>
            </a:r>
          </a:p>
          <a:p>
            <a:pPr lvl="1"/>
            <a:r>
              <a:rPr lang="lv-LV" sz="2000" dirty="0"/>
              <a:t>I pielikums (M daļa) (uzskaitīti tikai būtiskākie)</a:t>
            </a:r>
          </a:p>
          <a:p>
            <a:pPr lvl="2"/>
            <a:r>
              <a:rPr lang="lv-LV" sz="1600" dirty="0"/>
              <a:t>M.1</a:t>
            </a:r>
          </a:p>
          <a:p>
            <a:pPr lvl="2"/>
            <a:r>
              <a:rPr lang="lv-LV" sz="1600" dirty="0"/>
              <a:t>M.A.201;</a:t>
            </a:r>
          </a:p>
          <a:p>
            <a:pPr lvl="2"/>
            <a:r>
              <a:rPr lang="lv-LV" sz="1600" dirty="0"/>
              <a:t>M.A.302(c);</a:t>
            </a:r>
          </a:p>
          <a:p>
            <a:pPr lvl="2"/>
            <a:r>
              <a:rPr lang="lv-LV" sz="1600" dirty="0"/>
              <a:t>M.A.306(b);</a:t>
            </a:r>
          </a:p>
          <a:p>
            <a:pPr lvl="2"/>
            <a:r>
              <a:rPr lang="lv-LV" sz="1600" dirty="0"/>
              <a:t>M.A.503(a);</a:t>
            </a:r>
          </a:p>
          <a:p>
            <a:pPr lvl="2"/>
            <a:r>
              <a:rPr lang="lv-LV" sz="1600" dirty="0"/>
              <a:t>M.A.704(a);</a:t>
            </a:r>
          </a:p>
          <a:p>
            <a:pPr lvl="2"/>
            <a:r>
              <a:rPr lang="lv-LV" sz="1600" dirty="0"/>
              <a:t>M.A.706;</a:t>
            </a:r>
          </a:p>
          <a:p>
            <a:pPr lvl="2"/>
            <a:r>
              <a:rPr lang="lv-LV" sz="1600" dirty="0"/>
              <a:t>M.A.707(a);</a:t>
            </a:r>
          </a:p>
          <a:p>
            <a:pPr lvl="2"/>
            <a:r>
              <a:rPr lang="lv-LV" sz="1600" dirty="0"/>
              <a:t>M.A.708;</a:t>
            </a:r>
          </a:p>
          <a:p>
            <a:pPr lvl="2"/>
            <a:r>
              <a:rPr lang="lv-LV" sz="1600" dirty="0"/>
              <a:t>M.A.709;</a:t>
            </a:r>
          </a:p>
          <a:p>
            <a:pPr lvl="2"/>
            <a:r>
              <a:rPr lang="lv-LV" sz="1600" dirty="0"/>
              <a:t>M.A.710;</a:t>
            </a:r>
          </a:p>
          <a:p>
            <a:pPr lvl="2"/>
            <a:r>
              <a:rPr lang="lv-LV" sz="1600" dirty="0"/>
              <a:t>M.A.711;</a:t>
            </a:r>
          </a:p>
          <a:p>
            <a:pPr lvl="2"/>
            <a:r>
              <a:rPr lang="lv-LV" sz="1600" dirty="0"/>
              <a:t>M.A.714;</a:t>
            </a:r>
          </a:p>
          <a:p>
            <a:pPr lvl="2"/>
            <a:r>
              <a:rPr lang="lv-LV" sz="1600" dirty="0"/>
              <a:t>M.A.715; M.A.716; M.A.802; M.A.901</a:t>
            </a: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45019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Paredzamie grozījumi skar sekojošas jomas regulas pielikumos:</a:t>
            </a:r>
          </a:p>
          <a:p>
            <a:pPr lvl="1"/>
            <a:r>
              <a:rPr lang="lv-LV" sz="2000" dirty="0"/>
              <a:t>II pielikums (145. daļa) (uzskaitīti tikai būtiskākie)</a:t>
            </a:r>
          </a:p>
          <a:p>
            <a:pPr lvl="2"/>
            <a:r>
              <a:rPr lang="lv-LV" sz="1600" dirty="0"/>
              <a:t>145.A.30;</a:t>
            </a:r>
          </a:p>
          <a:p>
            <a:pPr lvl="2"/>
            <a:r>
              <a:rPr lang="lv-LV" sz="1600" dirty="0"/>
              <a:t>145.48(d);</a:t>
            </a:r>
          </a:p>
          <a:p>
            <a:pPr lvl="2"/>
            <a:r>
              <a:rPr lang="lv-LV" sz="1600" dirty="0"/>
              <a:t>145.A.50(d);</a:t>
            </a:r>
          </a:p>
          <a:p>
            <a:pPr lvl="2"/>
            <a:r>
              <a:rPr lang="lv-LV" sz="1600" dirty="0"/>
              <a:t>145.A.55;</a:t>
            </a:r>
          </a:p>
          <a:p>
            <a:pPr lvl="2"/>
            <a:r>
              <a:rPr lang="lv-LV" sz="1600" dirty="0"/>
              <a:t>145.A.70(a)(12);</a:t>
            </a:r>
          </a:p>
          <a:p>
            <a:pPr lvl="2"/>
            <a:r>
              <a:rPr lang="lv-LV" sz="1600" dirty="0"/>
              <a:t>III papildinājums (EASA Form3-145);</a:t>
            </a:r>
          </a:p>
          <a:p>
            <a:pPr lvl="1"/>
            <a:endParaRPr lang="lv-LV" sz="2000" dirty="0"/>
          </a:p>
          <a:p>
            <a:pPr lvl="1"/>
            <a:r>
              <a:rPr lang="lv-LV" sz="2000" dirty="0"/>
              <a:t>III pielikums (66. daļa)</a:t>
            </a:r>
          </a:p>
          <a:p>
            <a:pPr lvl="2"/>
            <a:r>
              <a:rPr lang="lv-LV" sz="1600" dirty="0"/>
              <a:t>I papildinājums, 10. modulis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8768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Paredzamie grozījumi skar sekojošas jomas regulas pielikumos:</a:t>
            </a:r>
          </a:p>
          <a:p>
            <a:pPr lvl="1"/>
            <a:r>
              <a:rPr lang="lv-LV" sz="2000" dirty="0" err="1"/>
              <a:t>Vb</a:t>
            </a:r>
            <a:r>
              <a:rPr lang="lv-LV" sz="2000" dirty="0"/>
              <a:t> pielikums (ML daļa) (uzskaitīti tikai būtiskākie)</a:t>
            </a:r>
          </a:p>
          <a:p>
            <a:pPr lvl="2"/>
            <a:r>
              <a:rPr lang="lv-LV" sz="1600" dirty="0"/>
              <a:t>ML.A.201;</a:t>
            </a:r>
          </a:p>
          <a:p>
            <a:pPr lvl="2"/>
            <a:r>
              <a:rPr lang="lv-LV" sz="1600" dirty="0"/>
              <a:t>ML.A.901(b);</a:t>
            </a:r>
          </a:p>
          <a:p>
            <a:pPr lvl="2"/>
            <a:r>
              <a:rPr lang="lv-LV" sz="1600" dirty="0"/>
              <a:t>ML.A.904(b);</a:t>
            </a:r>
            <a:endParaRPr lang="lv-LV" sz="2000" dirty="0"/>
          </a:p>
          <a:p>
            <a:pPr lvl="1"/>
            <a:r>
              <a:rPr lang="lv-LV" sz="2000" dirty="0" err="1"/>
              <a:t>Vc</a:t>
            </a:r>
            <a:r>
              <a:rPr lang="lv-LV" sz="2000" dirty="0"/>
              <a:t> Pielikums (CAMO daļa)</a:t>
            </a:r>
          </a:p>
          <a:p>
            <a:pPr lvl="2"/>
            <a:r>
              <a:rPr lang="lv-LV" sz="1600" dirty="0"/>
              <a:t>CAMO.A.125 pārsaukts «Terms </a:t>
            </a:r>
            <a:r>
              <a:rPr lang="lv-LV" sz="1600" dirty="0" err="1"/>
              <a:t>of</a:t>
            </a:r>
            <a:r>
              <a:rPr lang="lv-LV" sz="1600" dirty="0"/>
              <a:t> </a:t>
            </a:r>
            <a:r>
              <a:rPr lang="lv-LV" sz="1600" dirty="0" err="1"/>
              <a:t>approval</a:t>
            </a:r>
            <a:r>
              <a:rPr lang="lv-LV" sz="1600" dirty="0"/>
              <a:t> </a:t>
            </a:r>
            <a:r>
              <a:rPr lang="lv-LV" sz="1600" dirty="0" err="1"/>
              <a:t>and</a:t>
            </a:r>
            <a:r>
              <a:rPr lang="lv-LV" sz="1600" dirty="0"/>
              <a:t> </a:t>
            </a:r>
            <a:r>
              <a:rPr lang="lv-LV" sz="1600" dirty="0" err="1"/>
              <a:t>privileges</a:t>
            </a:r>
            <a:r>
              <a:rPr lang="lv-LV" sz="1600" dirty="0"/>
              <a:t> </a:t>
            </a:r>
            <a:r>
              <a:rPr lang="lv-LV" sz="1600" dirty="0" err="1"/>
              <a:t>of</a:t>
            </a:r>
            <a:r>
              <a:rPr lang="lv-LV" sz="1600" dirty="0"/>
              <a:t> </a:t>
            </a:r>
            <a:r>
              <a:rPr lang="lv-LV" sz="1600" dirty="0" err="1"/>
              <a:t>the</a:t>
            </a:r>
            <a:r>
              <a:rPr lang="lv-LV" sz="1600" dirty="0"/>
              <a:t> </a:t>
            </a:r>
            <a:r>
              <a:rPr lang="lv-LV" sz="1600" dirty="0" err="1"/>
              <a:t>organisation</a:t>
            </a:r>
            <a:r>
              <a:rPr lang="lv-LV" sz="1600" dirty="0"/>
              <a:t>»;</a:t>
            </a:r>
          </a:p>
          <a:p>
            <a:pPr lvl="2"/>
            <a:r>
              <a:rPr lang="lv-LV" sz="1600" dirty="0"/>
              <a:t>CAMO.A.300 pārsaukts «</a:t>
            </a:r>
            <a:r>
              <a:rPr lang="lv-LV" sz="1600" dirty="0" err="1"/>
              <a:t>Continuing</a:t>
            </a:r>
            <a:r>
              <a:rPr lang="lv-LV" sz="1600" dirty="0"/>
              <a:t> </a:t>
            </a:r>
            <a:r>
              <a:rPr lang="lv-LV" sz="1600" dirty="0" err="1"/>
              <a:t>airworthiness</a:t>
            </a:r>
            <a:r>
              <a:rPr lang="lv-LV" sz="1600" dirty="0"/>
              <a:t> </a:t>
            </a:r>
            <a:r>
              <a:rPr lang="lv-LV" sz="1600" dirty="0" err="1"/>
              <a:t>management</a:t>
            </a:r>
            <a:r>
              <a:rPr lang="lv-LV" sz="1600" dirty="0"/>
              <a:t> </a:t>
            </a:r>
            <a:r>
              <a:rPr lang="lv-LV" sz="1600" dirty="0" err="1"/>
              <a:t>exposition</a:t>
            </a:r>
            <a:r>
              <a:rPr lang="lv-LV" sz="1600" dirty="0"/>
              <a:t> (CAME)»;</a:t>
            </a:r>
          </a:p>
          <a:p>
            <a:pPr lvl="2"/>
            <a:r>
              <a:rPr lang="lv-LV" sz="1600" dirty="0"/>
              <a:t>CAMO.A.125(d) pievienots (5);</a:t>
            </a:r>
          </a:p>
          <a:p>
            <a:pPr lvl="2"/>
            <a:r>
              <a:rPr lang="lv-LV" sz="1600" dirty="0"/>
              <a:t>CAMO.A.300(c);</a:t>
            </a:r>
          </a:p>
          <a:p>
            <a:pPr lvl="2"/>
            <a:r>
              <a:rPr lang="lv-LV" sz="1600" dirty="0"/>
              <a:t>CAMO.A.315(c)(2);</a:t>
            </a:r>
          </a:p>
          <a:p>
            <a:pPr lvl="2"/>
            <a:r>
              <a:rPr lang="lv-LV" sz="1600" dirty="0"/>
              <a:t>CAMO.A.325;</a:t>
            </a:r>
          </a:p>
          <a:p>
            <a:pPr lvl="2"/>
            <a:endParaRPr lang="lv-LV" sz="1600" dirty="0"/>
          </a:p>
          <a:p>
            <a:pPr marL="939575" lvl="2" indent="0">
              <a:buNone/>
            </a:pPr>
            <a:endParaRPr lang="lv-LV" sz="12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4863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Paredzamie grozījumi skar sekojošas jomas regulas pielikumos:</a:t>
            </a:r>
          </a:p>
          <a:p>
            <a:pPr lvl="1"/>
            <a:r>
              <a:rPr lang="lv-LV" sz="2000" dirty="0" err="1"/>
              <a:t>Vd</a:t>
            </a:r>
            <a:r>
              <a:rPr lang="lv-LV" sz="2000" dirty="0"/>
              <a:t> pielikums (CAO daļa) (uzskaitīti tikai būtiskākie)</a:t>
            </a:r>
          </a:p>
          <a:p>
            <a:pPr lvl="2"/>
            <a:r>
              <a:rPr lang="lv-LV" sz="1600" dirty="0"/>
              <a:t>CAO.A.017(a);</a:t>
            </a:r>
          </a:p>
          <a:p>
            <a:pPr lvl="2"/>
            <a:r>
              <a:rPr lang="lv-LV" sz="1600" dirty="0"/>
              <a:t>CAO.A.080;</a:t>
            </a:r>
          </a:p>
          <a:p>
            <a:pPr lvl="2"/>
            <a:r>
              <a:rPr lang="lv-LV" sz="1600" dirty="0"/>
              <a:t>CAO.A.085;</a:t>
            </a:r>
          </a:p>
          <a:p>
            <a:pPr lvl="2"/>
            <a:r>
              <a:rPr lang="lv-LV" sz="1600" dirty="0"/>
              <a:t>CAO.A.095(b)(2);</a:t>
            </a: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60751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Organizāciju turpmākās darbības iespējas:</a:t>
            </a:r>
          </a:p>
          <a:p>
            <a:r>
              <a:rPr lang="lv-LV" sz="2400" dirty="0"/>
              <a:t>Esošās 145. daļas organizācijas:</a:t>
            </a:r>
          </a:p>
          <a:p>
            <a:pPr lvl="1"/>
            <a:r>
              <a:rPr lang="lv-LV" sz="2000" dirty="0"/>
              <a:t>Var turpināt darbu atbilstoši 145. daļas nosacījumiem, vai</a:t>
            </a:r>
          </a:p>
          <a:p>
            <a:pPr lvl="1"/>
            <a:r>
              <a:rPr lang="lv-LV" sz="2000" dirty="0"/>
              <a:t>Izvēlēties ievērot CAO daļas nosacījumus (ne kompleksiem gaisa kuģiem)</a:t>
            </a:r>
          </a:p>
          <a:p>
            <a:r>
              <a:rPr lang="lv-LV" sz="2400" dirty="0"/>
              <a:t>Esošās M daļas G </a:t>
            </a:r>
            <a:r>
              <a:rPr lang="lv-LV" sz="2400" dirty="0" err="1"/>
              <a:t>apakšiedaļas</a:t>
            </a:r>
            <a:r>
              <a:rPr lang="lv-LV" sz="2400" dirty="0"/>
              <a:t> organizācijas</a:t>
            </a:r>
          </a:p>
          <a:p>
            <a:pPr lvl="1"/>
            <a:r>
              <a:rPr lang="lv-LV" sz="2000" dirty="0"/>
              <a:t>Izvēlēties ievērot CAMO daļas nosacījumus;</a:t>
            </a:r>
          </a:p>
          <a:p>
            <a:pPr lvl="1"/>
            <a:r>
              <a:rPr lang="lv-LV" sz="2000" dirty="0"/>
              <a:t>Izvēlēties ievērot CAO daļas nosacījumus (ne kompleksiem gaisa kuģiem)</a:t>
            </a:r>
          </a:p>
          <a:p>
            <a:r>
              <a:rPr lang="lv-LV" sz="2400" dirty="0"/>
              <a:t>Ja organizācijas grib daļai no savām aktivitātēm piemērot CAO un daļai 145. vai CAMO, tad tas tiek uzskatīts par jaunu apstiprinājumu (pārejas periods tikai esošiem apstiprinājumiem)</a:t>
            </a:r>
          </a:p>
          <a:p>
            <a:endParaRPr lang="lv-LV" sz="2400" dirty="0"/>
          </a:p>
          <a:p>
            <a:pPr marL="469786" lvl="1" indent="0">
              <a:buNone/>
            </a:pP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87059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4294967295"/>
          </p:nvPr>
        </p:nvSpPr>
        <p:spPr>
          <a:xfrm>
            <a:off x="2649538" y="1441450"/>
            <a:ext cx="9542462" cy="4878388"/>
          </a:xfrm>
        </p:spPr>
        <p:txBody>
          <a:bodyPr>
            <a:noAutofit/>
          </a:bodyPr>
          <a:lstStyle/>
          <a:p>
            <a:endParaRPr lang="lv-LV" sz="2400" dirty="0"/>
          </a:p>
          <a:p>
            <a:pPr marL="469786" lvl="1" indent="0">
              <a:buNone/>
            </a:pP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27" name="Picture 26">
            <a:extLst>
              <a:ext uri="{FF2B5EF4-FFF2-40B4-BE49-F238E27FC236}">
                <a16:creationId xmlns:a16="http://schemas.microsoft.com/office/drawing/2014/main" id="{F56DC11F-1D91-4B89-80C3-0D8CE0AC56D3}"/>
              </a:ext>
            </a:extLst>
          </p:cNvPr>
          <p:cNvPicPr>
            <a:picLocks noChangeAspect="1"/>
          </p:cNvPicPr>
          <p:nvPr/>
        </p:nvPicPr>
        <p:blipFill>
          <a:blip r:embed="rId3"/>
          <a:stretch>
            <a:fillRect/>
          </a:stretch>
        </p:blipFill>
        <p:spPr>
          <a:xfrm>
            <a:off x="1609725" y="1981200"/>
            <a:ext cx="9694798" cy="3128682"/>
          </a:xfrm>
          <a:prstGeom prst="rect">
            <a:avLst/>
          </a:prstGeom>
        </p:spPr>
      </p:pic>
      <p:sp>
        <p:nvSpPr>
          <p:cNvPr id="28" name="TextBox 27">
            <a:extLst>
              <a:ext uri="{FF2B5EF4-FFF2-40B4-BE49-F238E27FC236}">
                <a16:creationId xmlns:a16="http://schemas.microsoft.com/office/drawing/2014/main" id="{E158C6BB-BE78-4D8F-BC5A-BF45DBC53E5D}"/>
              </a:ext>
            </a:extLst>
          </p:cNvPr>
          <p:cNvSpPr txBox="1"/>
          <p:nvPr/>
        </p:nvSpPr>
        <p:spPr>
          <a:xfrm>
            <a:off x="4477871" y="3281082"/>
            <a:ext cx="184731" cy="369332"/>
          </a:xfrm>
          <a:prstGeom prst="rect">
            <a:avLst/>
          </a:prstGeom>
          <a:noFill/>
        </p:spPr>
        <p:txBody>
          <a:bodyPr wrap="none" rtlCol="0">
            <a:spAutoFit/>
          </a:bodyPr>
          <a:lstStyle/>
          <a:p>
            <a:endParaRPr lang="lv-LV"/>
          </a:p>
        </p:txBody>
      </p:sp>
    </p:spTree>
    <p:extLst>
      <p:ext uri="{BB962C8B-B14F-4D97-AF65-F5344CB8AC3E}">
        <p14:creationId xmlns:p14="http://schemas.microsoft.com/office/powerpoint/2010/main" val="2959678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Pārejas perioda shēma:</a:t>
            </a:r>
          </a:p>
          <a:p>
            <a:endParaRPr lang="lv-LV" sz="2400" dirty="0"/>
          </a:p>
          <a:p>
            <a:pPr marL="469786" lvl="1" indent="0">
              <a:buNone/>
            </a:pP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le 3">
            <a:extLst>
              <a:ext uri="{FF2B5EF4-FFF2-40B4-BE49-F238E27FC236}">
                <a16:creationId xmlns:a16="http://schemas.microsoft.com/office/drawing/2014/main" id="{87410862-CF60-483A-8AE3-A2267D632AA2}"/>
              </a:ext>
            </a:extLst>
          </p:cNvPr>
          <p:cNvGraphicFramePr>
            <a:graphicFrameLocks noGrp="1"/>
          </p:cNvGraphicFramePr>
          <p:nvPr>
            <p:extLst>
              <p:ext uri="{D42A27DB-BD31-4B8C-83A1-F6EECF244321}">
                <p14:modId xmlns:p14="http://schemas.microsoft.com/office/powerpoint/2010/main" val="4236117773"/>
              </p:ext>
            </p:extLst>
          </p:nvPr>
        </p:nvGraphicFramePr>
        <p:xfrm>
          <a:off x="1981200" y="2029341"/>
          <a:ext cx="7987288" cy="3702802"/>
        </p:xfrm>
        <a:graphic>
          <a:graphicData uri="http://schemas.openxmlformats.org/drawingml/2006/table">
            <a:tbl>
              <a:tblPr firstRow="1" firstCol="1" bandRow="1">
                <a:tableStyleId>{5C22544A-7EE6-4342-B048-85BDC9FD1C3A}</a:tableStyleId>
              </a:tblPr>
              <a:tblGrid>
                <a:gridCol w="786876">
                  <a:extLst>
                    <a:ext uri="{9D8B030D-6E8A-4147-A177-3AD203B41FA5}">
                      <a16:colId xmlns:a16="http://schemas.microsoft.com/office/drawing/2014/main" val="4173073835"/>
                    </a:ext>
                  </a:extLst>
                </a:gridCol>
                <a:gridCol w="1898053">
                  <a:extLst>
                    <a:ext uri="{9D8B030D-6E8A-4147-A177-3AD203B41FA5}">
                      <a16:colId xmlns:a16="http://schemas.microsoft.com/office/drawing/2014/main" val="231276334"/>
                    </a:ext>
                  </a:extLst>
                </a:gridCol>
                <a:gridCol w="5302359">
                  <a:extLst>
                    <a:ext uri="{9D8B030D-6E8A-4147-A177-3AD203B41FA5}">
                      <a16:colId xmlns:a16="http://schemas.microsoft.com/office/drawing/2014/main" val="157142992"/>
                    </a:ext>
                  </a:extLst>
                </a:gridCol>
              </a:tblGrid>
              <a:tr h="243643">
                <a:tc>
                  <a:txBody>
                    <a:bodyPr/>
                    <a:lstStyle/>
                    <a:p>
                      <a:pPr>
                        <a:lnSpc>
                          <a:spcPct val="107000"/>
                        </a:lnSpc>
                        <a:spcAft>
                          <a:spcPts val="0"/>
                        </a:spcAft>
                      </a:pPr>
                      <a:r>
                        <a:rPr lang="en-GB" sz="1000">
                          <a:effectLst/>
                        </a:rPr>
                        <a:t>Phase</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Step</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Description</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0673627"/>
                  </a:ext>
                </a:extLst>
              </a:tr>
              <a:tr h="498606">
                <a:tc>
                  <a:txBody>
                    <a:bodyPr/>
                    <a:lstStyle/>
                    <a:p>
                      <a:pPr>
                        <a:lnSpc>
                          <a:spcPct val="107000"/>
                        </a:lnSpc>
                        <a:spcAft>
                          <a:spcPts val="0"/>
                        </a:spcAft>
                      </a:pPr>
                      <a:r>
                        <a:rPr lang="en-GB" sz="1000">
                          <a:effectLst/>
                        </a:rPr>
                        <a:t>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Compliance with Regulation (EU) 2019/1383 and 2020/XXXX</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8519101"/>
                  </a:ext>
                </a:extLst>
              </a:tr>
              <a:tr h="243643">
                <a:tc rowSpan="10">
                  <a:txBody>
                    <a:bodyPr/>
                    <a:lstStyle/>
                    <a:p>
                      <a:pPr>
                        <a:lnSpc>
                          <a:spcPct val="107000"/>
                        </a:lnSpc>
                        <a:spcAft>
                          <a:spcPts val="0"/>
                        </a:spcAft>
                      </a:pPr>
                      <a:r>
                        <a:rPr lang="en-GB" sz="1000">
                          <a:effectLst/>
                        </a:rPr>
                        <a:t>1</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1</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Eligibility to Part-CA(M)O</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3269277"/>
                  </a:ext>
                </a:extLst>
              </a:tr>
              <a:tr h="243643">
                <a:tc vMerge="1">
                  <a:txBody>
                    <a:bodyPr/>
                    <a:lstStyle/>
                    <a:p>
                      <a:endParaRPr lang="lv-LV"/>
                    </a:p>
                  </a:txBody>
                  <a:tcPr/>
                </a:tc>
                <a:tc>
                  <a:txBody>
                    <a:bodyPr/>
                    <a:lstStyle/>
                    <a:p>
                      <a:pPr>
                        <a:lnSpc>
                          <a:spcPct val="107000"/>
                        </a:lnSpc>
                        <a:spcAft>
                          <a:spcPts val="0"/>
                        </a:spcAft>
                      </a:pPr>
                      <a:r>
                        <a:rPr lang="en-GB" sz="1000">
                          <a:effectLst/>
                        </a:rPr>
                        <a:t>2</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Request for Part-CA(M)O approval</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0325391"/>
                  </a:ext>
                </a:extLst>
              </a:tr>
              <a:tr h="243643">
                <a:tc vMerge="1">
                  <a:txBody>
                    <a:bodyPr/>
                    <a:lstStyle/>
                    <a:p>
                      <a:endParaRPr lang="lv-LV"/>
                    </a:p>
                  </a:txBody>
                  <a:tcPr/>
                </a:tc>
                <a:tc>
                  <a:txBody>
                    <a:bodyPr/>
                    <a:lstStyle/>
                    <a:p>
                      <a:pPr>
                        <a:lnSpc>
                          <a:spcPct val="107000"/>
                        </a:lnSpc>
                        <a:spcAft>
                          <a:spcPts val="0"/>
                        </a:spcAft>
                      </a:pPr>
                      <a:r>
                        <a:rPr lang="en-GB" sz="1000">
                          <a:effectLst/>
                        </a:rPr>
                        <a:t>3</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Exposition/manual amendment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3072158"/>
                  </a:ext>
                </a:extLst>
              </a:tr>
              <a:tr h="243643">
                <a:tc vMerge="1">
                  <a:txBody>
                    <a:bodyPr/>
                    <a:lstStyle/>
                    <a:p>
                      <a:endParaRPr lang="lv-LV"/>
                    </a:p>
                  </a:txBody>
                  <a:tcPr/>
                </a:tc>
                <a:tc>
                  <a:txBody>
                    <a:bodyPr/>
                    <a:lstStyle/>
                    <a:p>
                      <a:pPr>
                        <a:lnSpc>
                          <a:spcPct val="107000"/>
                        </a:lnSpc>
                        <a:spcAft>
                          <a:spcPts val="0"/>
                        </a:spcAft>
                      </a:pPr>
                      <a:r>
                        <a:rPr lang="en-GB" sz="1000">
                          <a:effectLst/>
                        </a:rPr>
                        <a:t>4a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Initial CA(M)O approval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0631884"/>
                  </a:ext>
                </a:extLst>
              </a:tr>
              <a:tr h="243643">
                <a:tc vMerge="1">
                  <a:txBody>
                    <a:bodyPr/>
                    <a:lstStyle/>
                    <a:p>
                      <a:endParaRPr lang="lv-LV"/>
                    </a:p>
                  </a:txBody>
                  <a:tcPr/>
                </a:tc>
                <a:tc>
                  <a:txBody>
                    <a:bodyPr/>
                    <a:lstStyle/>
                    <a:p>
                      <a:pPr>
                        <a:lnSpc>
                          <a:spcPct val="107000"/>
                        </a:lnSpc>
                        <a:spcAft>
                          <a:spcPts val="0"/>
                        </a:spcAft>
                      </a:pPr>
                      <a:r>
                        <a:rPr lang="en-GB" sz="1000">
                          <a:effectLst/>
                        </a:rPr>
                        <a:t>4b</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Finding notifications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7588855"/>
                  </a:ext>
                </a:extLst>
              </a:tr>
              <a:tr h="243643">
                <a:tc vMerge="1">
                  <a:txBody>
                    <a:bodyPr/>
                    <a:lstStyle/>
                    <a:p>
                      <a:endParaRPr lang="lv-LV"/>
                    </a:p>
                  </a:txBody>
                  <a:tcPr/>
                </a:tc>
                <a:tc>
                  <a:txBody>
                    <a:bodyPr/>
                    <a:lstStyle/>
                    <a:p>
                      <a:pPr>
                        <a:lnSpc>
                          <a:spcPct val="107000"/>
                        </a:lnSpc>
                        <a:spcAft>
                          <a:spcPts val="0"/>
                        </a:spcAft>
                      </a:pPr>
                      <a:r>
                        <a:rPr lang="en-GB" sz="1000">
                          <a:effectLst/>
                        </a:rPr>
                        <a:t>5</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Implementation plan</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3530352"/>
                  </a:ext>
                </a:extLst>
              </a:tr>
              <a:tr h="524123">
                <a:tc vMerge="1">
                  <a:txBody>
                    <a:bodyPr/>
                    <a:lstStyle/>
                    <a:p>
                      <a:endParaRPr lang="lv-LV"/>
                    </a:p>
                  </a:txBody>
                  <a:tcPr/>
                </a:tc>
                <a:tc>
                  <a:txBody>
                    <a:bodyPr/>
                    <a:lstStyle/>
                    <a:p>
                      <a:pPr>
                        <a:lnSpc>
                          <a:spcPct val="107000"/>
                        </a:lnSpc>
                        <a:spcAft>
                          <a:spcPts val="0"/>
                        </a:spcAft>
                      </a:pPr>
                      <a:r>
                        <a:rPr lang="en-GB" sz="1000">
                          <a:effectLst/>
                        </a:rPr>
                        <a:t>6</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Acceptance of the plan</a:t>
                      </a:r>
                      <a:r>
                        <a:rPr lang="en-GB" sz="1100">
                          <a:effectLst/>
                        </a:rPr>
                        <a:t> </a:t>
                      </a:r>
                      <a:r>
                        <a:rPr lang="en-GB" sz="1000">
                          <a:effectLst/>
                        </a:rPr>
                        <a:t>and oversight programme adjustment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7992615"/>
                  </a:ext>
                </a:extLst>
              </a:tr>
              <a:tr h="243643">
                <a:tc vMerge="1">
                  <a:txBody>
                    <a:bodyPr/>
                    <a:lstStyle/>
                    <a:p>
                      <a:endParaRPr lang="lv-LV"/>
                    </a:p>
                  </a:txBody>
                  <a:tcPr/>
                </a:tc>
                <a:tc>
                  <a:txBody>
                    <a:bodyPr/>
                    <a:lstStyle/>
                    <a:p>
                      <a:pPr>
                        <a:lnSpc>
                          <a:spcPct val="107000"/>
                        </a:lnSpc>
                        <a:spcAft>
                          <a:spcPts val="0"/>
                        </a:spcAft>
                      </a:pPr>
                      <a:r>
                        <a:rPr lang="en-GB" sz="1000">
                          <a:effectLst/>
                        </a:rPr>
                        <a:t>7</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Oversight during transition</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2781320"/>
                  </a:ext>
                </a:extLst>
              </a:tr>
              <a:tr h="243643">
                <a:tc vMerge="1">
                  <a:txBody>
                    <a:bodyPr/>
                    <a:lstStyle/>
                    <a:p>
                      <a:endParaRPr lang="lv-LV"/>
                    </a:p>
                  </a:txBody>
                  <a:tcPr/>
                </a:tc>
                <a:tc>
                  <a:txBody>
                    <a:bodyPr/>
                    <a:lstStyle/>
                    <a:p>
                      <a:pPr>
                        <a:lnSpc>
                          <a:spcPct val="107000"/>
                        </a:lnSpc>
                        <a:spcAft>
                          <a:spcPts val="0"/>
                        </a:spcAft>
                      </a:pPr>
                      <a:r>
                        <a:rPr lang="en-GB" sz="1000">
                          <a:effectLst/>
                        </a:rPr>
                        <a:t>8</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Implementation plan execution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594605"/>
                  </a:ext>
                </a:extLst>
              </a:tr>
              <a:tr h="243643">
                <a:tc vMerge="1">
                  <a:txBody>
                    <a:bodyPr/>
                    <a:lstStyle/>
                    <a:p>
                      <a:endParaRPr lang="lv-LV"/>
                    </a:p>
                  </a:txBody>
                  <a:tcPr/>
                </a:tc>
                <a:tc>
                  <a:txBody>
                    <a:bodyPr/>
                    <a:lstStyle/>
                    <a:p>
                      <a:pPr>
                        <a:lnSpc>
                          <a:spcPct val="107000"/>
                        </a:lnSpc>
                        <a:spcAft>
                          <a:spcPts val="0"/>
                        </a:spcAft>
                      </a:pPr>
                      <a:r>
                        <a:rPr lang="en-GB" sz="1000">
                          <a:effectLst/>
                        </a:rPr>
                        <a:t>9</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Final CA(M)O approval</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5024136"/>
                  </a:ext>
                </a:extLst>
              </a:tr>
              <a:tr h="243643">
                <a:tc>
                  <a:txBody>
                    <a:bodyPr/>
                    <a:lstStyle/>
                    <a:p>
                      <a:pPr>
                        <a:lnSpc>
                          <a:spcPct val="107000"/>
                        </a:lnSpc>
                        <a:spcAft>
                          <a:spcPts val="0"/>
                        </a:spcAft>
                      </a:pPr>
                      <a:r>
                        <a:rPr lang="en-GB" sz="1000">
                          <a:effectLst/>
                        </a:rPr>
                        <a:t>2</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10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End of transition and changes to organisation</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4992995"/>
                  </a:ext>
                </a:extLst>
              </a:tr>
            </a:tbl>
          </a:graphicData>
        </a:graphic>
      </p:graphicFrame>
    </p:spTree>
    <p:extLst>
      <p:ext uri="{BB962C8B-B14F-4D97-AF65-F5344CB8AC3E}">
        <p14:creationId xmlns:p14="http://schemas.microsoft.com/office/powerpoint/2010/main" val="3035252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Organizācijām, kuras vēlas pāriet uz CAMO vai CAO daļu apstiprinājumiem, jāiesniedz pieteikums CAA, vēlams līdz 2020. gada 24. martam (lai CAA varētu izvērtēt darba apjomu), bet ne vēlā kā līdz 2021. gada 24. septembrim.</a:t>
            </a:r>
          </a:p>
          <a:p>
            <a:r>
              <a:rPr lang="lv-LV" sz="2400" dirty="0"/>
              <a:t>Esošām organizācijām (145., M/G) jāveic grozījumi savās ekspozīcijās, kas attiecas uz grozījumiem, kas ieviesti (145 un M/G) ar regulu 2019/1383 (ML daļa):</a:t>
            </a:r>
          </a:p>
          <a:p>
            <a:r>
              <a:rPr lang="lv-LV" sz="2400" dirty="0"/>
              <a:t>Organizācijām tiek provizoriski piešķirts CAMO vai CAO atsauces numurs.</a:t>
            </a:r>
          </a:p>
          <a:p>
            <a:r>
              <a:rPr lang="lv-LV" sz="2400" dirty="0"/>
              <a:t>Iesniedzot pieteikumu, jāveic izmaiņas ekspozīcijā, ietverot jauni numuru. CAA apstiprina jauno ekspozīciju.</a:t>
            </a:r>
          </a:p>
          <a:p>
            <a:r>
              <a:rPr lang="lv-LV" sz="2400" dirty="0"/>
              <a:t>CAA, bez inspekcijas veikšanas izsniedz attiecīgi CAMO vai CAO daļas apstiprinājumu, </a:t>
            </a: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59270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CAA, bez inspekcijas veikšanas izsniedz attiecīgi CAMO vai CAO daļas apstiprinājumu, ar iepriekš nodefinētu neatbilstību attiecībā uz tiem punktiem, kuriem nav analogu 145. vai M/G apstiprinājumā:</a:t>
            </a:r>
          </a:p>
          <a:p>
            <a:r>
              <a:rPr lang="en-GB" sz="2000" dirty="0">
                <a:solidFill>
                  <a:srgbClr val="1F4E79"/>
                </a:solidFill>
                <a:latin typeface="Calibri" panose="020F0502020204030204" pitchFamily="34" charset="0"/>
                <a:ea typeface="Calibri" panose="020F0502020204030204" pitchFamily="34" charset="0"/>
              </a:rPr>
              <a:t>On the basis of Article  4(4) (or 4(5)) of Regulation (EU) No 1321/2014 (as amended), approval reference [Member State].CA(M)O.[XXXX] is issued to [Company name], but the organisation has not demonstrated that it complies with all requirements of Annex </a:t>
            </a:r>
            <a:r>
              <a:rPr lang="en-GB" sz="2000" dirty="0" err="1">
                <a:solidFill>
                  <a:srgbClr val="1F4E79"/>
                </a:solidFill>
                <a:latin typeface="Calibri" panose="020F0502020204030204" pitchFamily="34" charset="0"/>
                <a:ea typeface="Calibri" panose="020F0502020204030204" pitchFamily="34" charset="0"/>
              </a:rPr>
              <a:t>Vc</a:t>
            </a:r>
            <a:r>
              <a:rPr lang="en-GB" sz="2000" dirty="0">
                <a:solidFill>
                  <a:srgbClr val="1F4E79"/>
                </a:solidFill>
                <a:latin typeface="Calibri" panose="020F0502020204030204" pitchFamily="34" charset="0"/>
                <a:ea typeface="Calibri" panose="020F0502020204030204" pitchFamily="34" charset="0"/>
              </a:rPr>
              <a:t> (Part-CAMO) or Annex </a:t>
            </a:r>
            <a:r>
              <a:rPr lang="en-GB" sz="2000" dirty="0" err="1">
                <a:solidFill>
                  <a:srgbClr val="1F4E79"/>
                </a:solidFill>
                <a:latin typeface="Calibri" panose="020F0502020204030204" pitchFamily="34" charset="0"/>
                <a:ea typeface="Calibri" panose="020F0502020204030204" pitchFamily="34" charset="0"/>
              </a:rPr>
              <a:t>Vd</a:t>
            </a:r>
            <a:r>
              <a:rPr lang="en-GB" sz="2000" dirty="0">
                <a:solidFill>
                  <a:srgbClr val="1F4E79"/>
                </a:solidFill>
                <a:latin typeface="Calibri" panose="020F0502020204030204" pitchFamily="34" charset="0"/>
                <a:ea typeface="Calibri" panose="020F0502020204030204" pitchFamily="34" charset="0"/>
              </a:rPr>
              <a:t> (Part-CAO) to Regulation (EU) No 1321/2014. The organisation shall take necessary measures to demonstrate to the satisfaction of the competent authority that, before 24 September 2021, it complies with the applicable requirements newly introduced by Part-CA(M)O and not included in Part-145/-MF/-MG. To this end, the organisation should establish and communicate to the competent authority an implementation plan. </a:t>
            </a:r>
            <a:r>
              <a:rPr lang="en-GB" sz="2000" i="1" dirty="0">
                <a:solidFill>
                  <a:srgbClr val="1F4E79"/>
                </a:solidFill>
                <a:latin typeface="Calibri" panose="020F0502020204030204" pitchFamily="34" charset="0"/>
                <a:ea typeface="Calibri" panose="020F0502020204030204" pitchFamily="34" charset="0"/>
              </a:rPr>
              <a:t> </a:t>
            </a:r>
            <a:r>
              <a:rPr lang="en-GB" sz="2000" dirty="0">
                <a:solidFill>
                  <a:srgbClr val="1F4E79"/>
                </a:solidFill>
                <a:latin typeface="Calibri" panose="020F0502020204030204" pitchFamily="34" charset="0"/>
                <a:ea typeface="Calibri" panose="020F0502020204030204" pitchFamily="34" charset="0"/>
              </a:rPr>
              <a:t>In the meantime the organisation shall continue working with the existing procedures as per the approved exposition/manual</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rgbClr val="1F4E79"/>
                </a:solidFill>
                <a:latin typeface="Calibri" panose="020F0502020204030204" pitchFamily="34" charset="0"/>
                <a:ea typeface="Calibri" panose="020F0502020204030204" pitchFamily="34" charset="0"/>
              </a:rPr>
              <a:t>amended to account for the new approval reference and amendments to Regulation (EU) No 1321/2014</a:t>
            </a:r>
            <a:endParaRPr lang="lv-LV" sz="2000" dirty="0"/>
          </a:p>
          <a:p>
            <a:pPr lvl="1"/>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35166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Organizācijas sastāda ieviešanas plānu tādā veidā, lai līdz pārejas perioda beigām, tās pilnībā atbilstu jaunajām CAMO vai CAO daļu prasībām</a:t>
            </a:r>
          </a:p>
          <a:p>
            <a:r>
              <a:rPr lang="lv-LV" sz="2400" dirty="0"/>
              <a:t>Kad ieviešanas plāns izpildīts, CAA apstiprina jauno ekspozīciju un izsniedz jaunu apstiprinājuma apliecību (sertifikātu)</a:t>
            </a:r>
          </a:p>
          <a:p>
            <a:r>
              <a:rPr lang="lv-LV" sz="2400" dirty="0"/>
              <a:t>EASA ir izstrādājusi detalizētu palīglīdzekli pārejas periodam «</a:t>
            </a:r>
            <a:r>
              <a:rPr lang="en-US" sz="2400" dirty="0"/>
              <a:t>GUIDE FOR TRANSITION TO PART-CAO and PART-CAMO (Revision January 2020)</a:t>
            </a:r>
            <a:r>
              <a:rPr lang="lv-LV" sz="2400" dirty="0"/>
              <a:t>»</a:t>
            </a:r>
          </a:p>
          <a:p>
            <a:r>
              <a:rPr lang="lv-LV" sz="2400" dirty="0"/>
              <a:t>Dokuments pieejams EASA mājaslapā: </a:t>
            </a:r>
            <a:r>
              <a:rPr lang="lv-LV" sz="2400" dirty="0">
                <a:hlinkClick r:id="rId2"/>
              </a:rPr>
              <a:t>https://www.easa.europa.eu/the-agency/faqs/continuing-airworthiness#category-interpretation-and-policy-papers</a:t>
            </a:r>
            <a:r>
              <a:rPr lang="lv-LV" sz="2400" dirty="0"/>
              <a:t> un CAA mājaslapā: </a:t>
            </a:r>
            <a:r>
              <a:rPr lang="lv-LV" sz="2000" dirty="0">
                <a:hlinkClick r:id="rId3"/>
              </a:rPr>
              <a:t>http://www.caa.lv/lv/lidojumu-drosiba/aktuala-lidojumu-drosibas-informacija/svariga-informacija</a:t>
            </a:r>
            <a:r>
              <a:rPr lang="lv-LV" sz="2000" dirty="0"/>
              <a:t> </a:t>
            </a:r>
          </a:p>
          <a:p>
            <a:r>
              <a:rPr lang="lv-LV" sz="2400" dirty="0"/>
              <a:t>Lūdzu Jūs detalizēti iepazīties ar šo dokumentu</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12623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pPr marL="0" indent="0">
              <a:buNone/>
            </a:pPr>
            <a:r>
              <a:rPr lang="lv-LV" sz="2800" dirty="0" err="1"/>
              <a:t>Opinion</a:t>
            </a:r>
            <a:r>
              <a:rPr lang="lv-LV" sz="2800" dirty="0"/>
              <a:t> 13/2016 (NPA 2014-04) </a:t>
            </a:r>
            <a:r>
              <a:rPr lang="lv-LV" sz="2800" dirty="0" err="1"/>
              <a:t>Technical</a:t>
            </a:r>
            <a:r>
              <a:rPr lang="lv-LV" sz="2800" dirty="0"/>
              <a:t> </a:t>
            </a:r>
            <a:r>
              <a:rPr lang="lv-LV" sz="2800" dirty="0" err="1"/>
              <a:t>records</a:t>
            </a:r>
            <a:endParaRPr lang="lv-LV" sz="2800" dirty="0"/>
          </a:p>
          <a:p>
            <a:r>
              <a:rPr lang="en-US" sz="2800" dirty="0"/>
              <a:t>This Opinion proposes to amend the existing requirements on technical records for assessing the airworthiness status of an aircraft, namely through:</a:t>
            </a:r>
          </a:p>
          <a:p>
            <a:pPr lvl="1"/>
            <a:r>
              <a:rPr lang="en-US" sz="2400" dirty="0"/>
              <a:t>a </a:t>
            </a:r>
            <a:r>
              <a:rPr lang="en-US" sz="2400" dirty="0" err="1"/>
              <a:t>reorganisation</a:t>
            </a:r>
            <a:r>
              <a:rPr lang="en-US" sz="2400" dirty="0"/>
              <a:t> of the related requirements in Regulation (EU) No 1321/2014;</a:t>
            </a:r>
          </a:p>
          <a:p>
            <a:pPr lvl="1"/>
            <a:r>
              <a:rPr lang="en-US" sz="2400" dirty="0"/>
              <a:t>the provision of clearer requirements on components;</a:t>
            </a:r>
          </a:p>
          <a:p>
            <a:pPr lvl="1"/>
            <a:r>
              <a:rPr lang="en-US" sz="2400" dirty="0"/>
              <a:t>the establishment of a consistent record-keeping period; and</a:t>
            </a:r>
          </a:p>
          <a:p>
            <a:pPr lvl="1"/>
            <a:r>
              <a:rPr lang="en-US" sz="2400" dirty="0"/>
              <a:t>the introduction of various forms of record-keeping (e.g. digital) and commonly used information technology (IT) systems.</a:t>
            </a:r>
          </a:p>
          <a:p>
            <a:pPr marL="0" indent="0">
              <a:buNone/>
            </a:pPr>
            <a:endParaRPr lang="lv-LV"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133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pic>
        <p:nvPicPr>
          <p:cNvPr id="4" name="Content Placeholder 3">
            <a:extLst>
              <a:ext uri="{FF2B5EF4-FFF2-40B4-BE49-F238E27FC236}">
                <a16:creationId xmlns:a16="http://schemas.microsoft.com/office/drawing/2014/main" id="{5AB151F5-F17F-40EF-9FB4-77687745162D}"/>
              </a:ext>
            </a:extLst>
          </p:cNvPr>
          <p:cNvPicPr>
            <a:picLocks noGrp="1" noChangeAspect="1"/>
          </p:cNvPicPr>
          <p:nvPr>
            <p:ph idx="1"/>
          </p:nvPr>
        </p:nvPicPr>
        <p:blipFill>
          <a:blip r:embed="rId2"/>
          <a:stretch>
            <a:fillRect/>
          </a:stretch>
        </p:blipFill>
        <p:spPr>
          <a:xfrm>
            <a:off x="2031444" y="1441450"/>
            <a:ext cx="9441975" cy="48783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52393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pic>
        <p:nvPicPr>
          <p:cNvPr id="4" name="Content Placeholder 3">
            <a:extLst>
              <a:ext uri="{FF2B5EF4-FFF2-40B4-BE49-F238E27FC236}">
                <a16:creationId xmlns:a16="http://schemas.microsoft.com/office/drawing/2014/main" id="{2B136442-363E-432A-9CD5-B0AED8F5A01C}"/>
              </a:ext>
            </a:extLst>
          </p:cNvPr>
          <p:cNvPicPr>
            <a:picLocks noGrp="1" noChangeAspect="1"/>
          </p:cNvPicPr>
          <p:nvPr>
            <p:ph idx="1"/>
          </p:nvPr>
        </p:nvPicPr>
        <p:blipFill>
          <a:blip r:embed="rId2"/>
          <a:stretch>
            <a:fillRect/>
          </a:stretch>
        </p:blipFill>
        <p:spPr>
          <a:xfrm>
            <a:off x="2271612" y="1624977"/>
            <a:ext cx="8961638" cy="451133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35453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pic>
        <p:nvPicPr>
          <p:cNvPr id="4" name="Content Placeholder 3">
            <a:extLst>
              <a:ext uri="{FF2B5EF4-FFF2-40B4-BE49-F238E27FC236}">
                <a16:creationId xmlns:a16="http://schemas.microsoft.com/office/drawing/2014/main" id="{5797BCC8-ADC5-4ED6-AFFE-3B65A47C5B6C}"/>
              </a:ext>
            </a:extLst>
          </p:cNvPr>
          <p:cNvPicPr>
            <a:picLocks noGrp="1" noChangeAspect="1"/>
          </p:cNvPicPr>
          <p:nvPr>
            <p:ph idx="1"/>
          </p:nvPr>
        </p:nvPicPr>
        <p:blipFill>
          <a:blip r:embed="rId2"/>
          <a:stretch>
            <a:fillRect/>
          </a:stretch>
        </p:blipFill>
        <p:spPr>
          <a:xfrm>
            <a:off x="2439137" y="1594446"/>
            <a:ext cx="8626588" cy="45723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7251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pic>
        <p:nvPicPr>
          <p:cNvPr id="4" name="Content Placeholder 3">
            <a:extLst>
              <a:ext uri="{FF2B5EF4-FFF2-40B4-BE49-F238E27FC236}">
                <a16:creationId xmlns:a16="http://schemas.microsoft.com/office/drawing/2014/main" id="{D26F50E6-6E06-41CD-B2E7-D8878157932D}"/>
              </a:ext>
            </a:extLst>
          </p:cNvPr>
          <p:cNvPicPr>
            <a:picLocks noGrp="1" noChangeAspect="1"/>
          </p:cNvPicPr>
          <p:nvPr>
            <p:ph idx="1"/>
          </p:nvPr>
        </p:nvPicPr>
        <p:blipFill>
          <a:blip r:embed="rId2"/>
          <a:stretch>
            <a:fillRect/>
          </a:stretch>
        </p:blipFill>
        <p:spPr>
          <a:xfrm>
            <a:off x="2466572" y="1588349"/>
            <a:ext cx="8571719" cy="458458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62772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Pārejas perioda nosacījumi</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Tas īsumā viss par regulas 1321/2014 izmaiņām, kas ieviestas ar regulu 2019/1383</a:t>
            </a:r>
          </a:p>
          <a:p>
            <a:r>
              <a:rPr lang="lv-LV" sz="2400" dirty="0"/>
              <a:t>Turpmāk īsumā pievērsīšos aspektiem, kas saistīti ar:</a:t>
            </a:r>
          </a:p>
          <a:p>
            <a:pPr lvl="1"/>
            <a:r>
              <a:rPr lang="lv-LV" sz="2000" dirty="0"/>
              <a:t>Regulu Nr. 376/2014 (2014. gada 3. aprīlis) par ziņošanu, analīzi un turpmākajiem pasākumiem attiecībā uz atgadījumiem civilajā aviācijā un ar ko groza Eiropas Parlamenta un Padomes Regulu (ES) Nr. 996/2010 un atceļ Eiropas Parlamenta un Padomes Direktīvu 2003/42/EK, Komisijas Regulas (EK) Nr. 1321/2007 un (EK) Nr. 1330/2007</a:t>
            </a:r>
          </a:p>
          <a:p>
            <a:pPr lvl="1"/>
            <a:r>
              <a:rPr lang="lv-LV" sz="2000" dirty="0"/>
              <a:t>EASA NPA 2019-07 «Informācijas drošības risku vadība» (</a:t>
            </a:r>
            <a:r>
              <a:rPr lang="lv-LV" sz="2000" dirty="0" err="1"/>
              <a:t>Management</a:t>
            </a:r>
            <a:r>
              <a:rPr lang="lv-LV" sz="2000" dirty="0"/>
              <a:t> </a:t>
            </a:r>
            <a:r>
              <a:rPr lang="lv-LV" sz="2000" dirty="0" err="1"/>
              <a:t>of</a:t>
            </a:r>
            <a:r>
              <a:rPr lang="lv-LV" sz="2000" dirty="0"/>
              <a:t> </a:t>
            </a:r>
            <a:r>
              <a:rPr lang="lv-LV" sz="2000" dirty="0" err="1"/>
              <a:t>information</a:t>
            </a:r>
            <a:r>
              <a:rPr lang="lv-LV" sz="2000" dirty="0"/>
              <a:t> </a:t>
            </a:r>
            <a:r>
              <a:rPr lang="lv-LV" sz="2000" dirty="0" err="1"/>
              <a:t>security</a:t>
            </a:r>
            <a:r>
              <a:rPr lang="lv-LV" sz="2000" dirty="0"/>
              <a:t> risks), ar ko paredz ieviest jaunu regulu «O</a:t>
            </a:r>
            <a:r>
              <a:rPr lang="en-US" sz="2000" dirty="0"/>
              <a:t>n the introduction of </a:t>
            </a:r>
            <a:r>
              <a:rPr lang="en-US" sz="2000" dirty="0" err="1"/>
              <a:t>organisation</a:t>
            </a:r>
            <a:r>
              <a:rPr lang="en-US" sz="2000" dirty="0"/>
              <a:t> requirements for the management of information security risks related to aeronautical information systems used in civil aviation</a:t>
            </a:r>
            <a:r>
              <a:rPr lang="lv-LV" sz="2000" dirty="0"/>
              <a:t>», kas ietekmēs arī lidotspējas uzturēšanas un tehniskās apkopes jomu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4065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376/2014</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Regula Nr. 376/2014 (2014. gada 3. aprīlis) par ziņošanu, analīzi un turpmākajiem pasākumiem attiecībā uz atgadījumiem civilajā aviācijā un ar ko groza Eiropas Parlamenta un Padomes Regulu (ES) Nr. 996/2010 un atceļ Eiropas Parlamenta un Padomes Direktīvu 2003/42/EK, Komisijas Regulas (EK) Nr. 1321/2007 un (EK) Nr. 1330/2007</a:t>
            </a:r>
          </a:p>
          <a:p>
            <a:r>
              <a:rPr lang="lv-LV" sz="2000" dirty="0"/>
              <a:t>Piemēro no 2015. gada 15. novembra</a:t>
            </a:r>
          </a:p>
          <a:p>
            <a:r>
              <a:rPr lang="lv-LV" sz="2000" dirty="0"/>
              <a:t>Attiecas arī uz </a:t>
            </a:r>
            <a:r>
              <a:rPr lang="lv-LV" sz="2000" dirty="0" err="1"/>
              <a:t>lidojumderīguma</a:t>
            </a:r>
            <a:r>
              <a:rPr lang="lv-LV" sz="2000" dirty="0"/>
              <a:t> uzturēšanas vadības un tehniskās apkopes organizācijām</a:t>
            </a:r>
          </a:p>
          <a:p>
            <a:r>
              <a:rPr lang="lv-LV" sz="2000" dirty="0"/>
              <a:t>Piemēro papildus tām prasībām par ziņošanu, kas noteiktas attiecīgajās regulās</a:t>
            </a:r>
          </a:p>
          <a:p>
            <a:r>
              <a:rPr lang="lv-LV" sz="2000" dirty="0" err="1"/>
              <a:t>Part</a:t>
            </a:r>
            <a:r>
              <a:rPr lang="lv-LV" sz="2000" dirty="0"/>
              <a:t> CAMO jau iekļauta atsauce uz šo regulu</a:t>
            </a:r>
          </a:p>
          <a:p>
            <a:r>
              <a:rPr lang="lv-LV" sz="2000" dirty="0"/>
              <a:t>CAA veic uzraudzību kā organizācijas ievēro šo regulu (papildus citiem auditiem vai šo auditu ietvaros)</a:t>
            </a:r>
          </a:p>
          <a:p>
            <a:r>
              <a:rPr lang="lv-LV" sz="2000" dirty="0"/>
              <a:t>EASA standartizācijas inspekcijas neatbilstība par nepietiekošu uzraudzību</a:t>
            </a:r>
          </a:p>
          <a:p>
            <a:endParaRPr lang="lv-LV"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75538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376/2014</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Galvenie elementi:</a:t>
            </a:r>
          </a:p>
          <a:p>
            <a:pPr lvl="1"/>
            <a:r>
              <a:rPr lang="lv-LV" sz="2000" dirty="0"/>
              <a:t>4. pants- obligātā ziņošana</a:t>
            </a:r>
          </a:p>
          <a:p>
            <a:pPr lvl="1"/>
            <a:r>
              <a:rPr lang="lv-LV" sz="2000" dirty="0"/>
              <a:t>5. pants- brīvprātīgā ziņošana (var apkopot vienā sistēmā)</a:t>
            </a:r>
          </a:p>
          <a:p>
            <a:pPr lvl="1"/>
            <a:r>
              <a:rPr lang="lv-LV" sz="2000" dirty="0"/>
              <a:t>Ikviena organizācija, kas kādā dalībvalstī veic uzņēmējdarbību, izveido obligātās ziņošanas sistēmu;</a:t>
            </a:r>
          </a:p>
          <a:p>
            <a:pPr lvl="1"/>
            <a:r>
              <a:rPr lang="lv-LV" sz="2000" dirty="0"/>
              <a:t>Ikviena organizācija, kas veic uzņēmējdarbību kādā dalībvalstī, izveido brīvprātīgās ziņošanas sistēmu</a:t>
            </a:r>
          </a:p>
          <a:p>
            <a:pPr lvl="1"/>
            <a:r>
              <a:rPr lang="lv-LV" sz="2000" dirty="0"/>
              <a:t>Ikviena organizācija, kas veic uzņēmējdarbību kādā dalībvalstī, izraugās vienu vai vairākas personas, lai neatkarīgi veiktu apkopošanu, izvērtēšanu, apstrādi, analīzi un glabāšanu ziņām par atgadījumiem, kas sniegtas, ievērojot 4. un 5. pantu.</a:t>
            </a:r>
          </a:p>
          <a:p>
            <a:pPr lvl="1"/>
            <a:r>
              <a:rPr lang="lv-LV" sz="2000" dirty="0"/>
              <a:t>Pēc vienošanās ar kompetento iestādi mazas organizācijas var ieviest vienkāršotu mehānismu, lai apkopotu, izvērtētu, apstrādātu, analizētu un glabātu datus par atgadījumiem</a:t>
            </a:r>
          </a:p>
          <a:p>
            <a:pPr marL="469786" lvl="1" indent="0">
              <a:buNone/>
            </a:pP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88837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376/2014</a:t>
            </a:r>
            <a:endParaRPr lang="lv-LV" sz="2400" dirty="0"/>
          </a:p>
        </p:txBody>
      </p:sp>
      <p:sp>
        <p:nvSpPr>
          <p:cNvPr id="3" name="Content Placeholder 2"/>
          <p:cNvSpPr>
            <a:spLocks noGrp="1"/>
          </p:cNvSpPr>
          <p:nvPr>
            <p:ph idx="1"/>
          </p:nvPr>
        </p:nvSpPr>
        <p:spPr>
          <a:xfrm>
            <a:off x="1981200" y="1183341"/>
            <a:ext cx="9542929" cy="5260519"/>
          </a:xfrm>
        </p:spPr>
        <p:txBody>
          <a:bodyPr>
            <a:noAutofit/>
          </a:bodyPr>
          <a:lstStyle/>
          <a:p>
            <a:r>
              <a:rPr lang="lv-LV" sz="2400" dirty="0"/>
              <a:t>Galvenie elementi:</a:t>
            </a:r>
          </a:p>
          <a:p>
            <a:pPr lvl="1"/>
            <a:r>
              <a:rPr lang="lv-LV" sz="2000" dirty="0"/>
              <a:t>Ikviena organizācija, kura kādā dalībvalstī veic uzņēmējdarbību, izstrādā procedūru to gadījumu analīzei, kas apkopoti saskaņā ar 4. panta 2. punktu un 5. panta 1. punktu, lai apzinātu lidojumu drošuma apdraudējumus, kas saistās ar konstatētajiem atgadījumiem vai atgadījumu virknēm</a:t>
            </a:r>
          </a:p>
          <a:p>
            <a:pPr lvl="1"/>
            <a:r>
              <a:rPr lang="lv-LV" sz="2000" dirty="0"/>
              <a:t>Uz minētās analīzes pamata ikviena organizācija nosaka jebkuru atbilstīgu korektīvu vai preventīvu pasākumu, kas ir nepieciešams lidojumu drošuma uzlabošanai</a:t>
            </a:r>
          </a:p>
          <a:p>
            <a:pPr lvl="1"/>
            <a:r>
              <a:rPr lang="lv-LV" sz="2000" dirty="0"/>
              <a:t>Ikviena organizācija, kas veic uzņēmējdarbību kādā dalībvalstī, regulāri sniedz saviem darbiniekiem un līgumdarbiniekiem informāciju par tādu atgadījumu analīzi un pārraudzību, attiecībā uz kuriem tiek veikti preventīvi vai korektīvi pasākumi</a:t>
            </a:r>
          </a:p>
          <a:p>
            <a:pPr lvl="1"/>
            <a:r>
              <a:rPr lang="lv-LV" sz="2000" dirty="0"/>
              <a:t>Dalībvalstis un organizācijas saskaņā ar saviem valsts tiesību aktiem un Aģentūra veic pasākumus, kas vajadzīgi, lai nodrošinātu pienācīgo konfidencialitāti ziņām par atgadījumiem, kuras tās saņēmušas atbilstīgi 4., 5. un 10. pantam.</a:t>
            </a:r>
          </a:p>
          <a:p>
            <a:pPr lvl="1"/>
            <a:r>
              <a:rPr lang="lv-LV" sz="2000" dirty="0"/>
              <a:t>Ikviena dalībvalsts, ikviena organizācija, kas veic uzņēmējdarbību kādā dalībvalstī, vai Aģentūra personas datus apstrādā tikai tik lielā mērā, kādā tas nepieciešams, piemērojot šo regulu</a:t>
            </a:r>
          </a:p>
          <a:p>
            <a:pPr lvl="1"/>
            <a:endParaRPr lang="lv-LV" sz="2000" dirty="0"/>
          </a:p>
          <a:p>
            <a:pPr marL="469786" lvl="1" indent="0">
              <a:buNone/>
            </a:pP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41448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EASA NPA 2019-07</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Informācijas drošības risku vadība</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r>
              <a:rPr lang="lv-LV" sz="2400" dirty="0"/>
              <a:t>Paredz izstrādāt jaunu regulu «O</a:t>
            </a:r>
            <a:r>
              <a:rPr lang="en-US" sz="2400" dirty="0"/>
              <a:t>n the introduction of </a:t>
            </a:r>
            <a:r>
              <a:rPr lang="en-US" sz="2400" dirty="0" err="1"/>
              <a:t>organisation</a:t>
            </a:r>
            <a:r>
              <a:rPr lang="en-US" sz="2400" dirty="0"/>
              <a:t> requirements for the management of information security risks related to aeronautical information systems used in civil aviation</a:t>
            </a:r>
            <a:r>
              <a:rPr lang="lv-LV" sz="2400" dirty="0"/>
              <a:t>» un veikt grozījumus jau esošajās regulās, iekļaujot tajās atsauci uz šo regulu</a:t>
            </a:r>
          </a:p>
          <a:p>
            <a:r>
              <a:rPr lang="lv-LV" sz="2400" dirty="0"/>
              <a:t>Nosaka prasības, kādām jāatbilst informācijas sistēmām un to dokumentācijai, personālam</a:t>
            </a: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74618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EASA NPA 2019-07</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Informācijas drošības risku vadība</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endParaRPr lang="lv-LV" sz="1400" dirty="0">
              <a:solidFill>
                <a:srgbClr val="000000"/>
              </a:solidFill>
              <a:latin typeface="Calibri" panose="020F0502020204030204" pitchFamily="34" charset="0"/>
            </a:endParaRPr>
          </a:p>
          <a:p>
            <a:r>
              <a:rPr lang="en-US" sz="2400" b="1" dirty="0">
                <a:latin typeface="Calibri" panose="020F0502020204030204" pitchFamily="34" charset="0"/>
              </a:rPr>
              <a:t>Two other EU frameworks partially address information security (NIS Directive 2016/1148, Aviation Security Reg. 2015/1998)</a:t>
            </a:r>
            <a:endParaRPr lang="lv-LV" sz="2400" b="1" dirty="0">
              <a:latin typeface="Calibri" panose="020F0502020204030204" pitchFamily="34" charset="0"/>
            </a:endParaRPr>
          </a:p>
          <a:p>
            <a:r>
              <a:rPr lang="lv-LV" sz="2000" b="1" dirty="0" err="1">
                <a:latin typeface="Calibri" panose="020F0502020204030204" pitchFamily="34" charset="0"/>
              </a:rPr>
              <a:t>They</a:t>
            </a:r>
            <a:r>
              <a:rPr lang="lv-LV" sz="2000" b="1" dirty="0">
                <a:latin typeface="Calibri" panose="020F0502020204030204" pitchFamily="34" charset="0"/>
              </a:rPr>
              <a:t> </a:t>
            </a:r>
            <a:r>
              <a:rPr lang="lv-LV" sz="2000" b="1" dirty="0" err="1">
                <a:latin typeface="Calibri" panose="020F0502020204030204" pitchFamily="34" charset="0"/>
              </a:rPr>
              <a:t>are</a:t>
            </a:r>
            <a:r>
              <a:rPr lang="lv-LV" sz="2000" b="1" dirty="0">
                <a:latin typeface="Calibri" panose="020F0502020204030204" pitchFamily="34" charset="0"/>
              </a:rPr>
              <a:t> </a:t>
            </a:r>
            <a:r>
              <a:rPr lang="lv-LV" sz="2000" b="1" dirty="0" err="1">
                <a:latin typeface="Calibri" panose="020F0502020204030204" pitchFamily="34" charset="0"/>
              </a:rPr>
              <a:t>not</a:t>
            </a:r>
            <a:r>
              <a:rPr lang="lv-LV" sz="2000" b="1" dirty="0">
                <a:latin typeface="Calibri" panose="020F0502020204030204" pitchFamily="34" charset="0"/>
              </a:rPr>
              <a:t> </a:t>
            </a:r>
            <a:r>
              <a:rPr lang="lv-LV" sz="2000" b="1" dirty="0" err="1">
                <a:latin typeface="Calibri" panose="020F0502020204030204" pitchFamily="34" charset="0"/>
              </a:rPr>
              <a:t>focused</a:t>
            </a:r>
            <a:r>
              <a:rPr lang="lv-LV" sz="2000" b="1" dirty="0">
                <a:latin typeface="Calibri" panose="020F0502020204030204" pitchFamily="34" charset="0"/>
              </a:rPr>
              <a:t> </a:t>
            </a:r>
            <a:r>
              <a:rPr lang="lv-LV" sz="2000" b="1" dirty="0" err="1">
                <a:latin typeface="Calibri" panose="020F0502020204030204" pitchFamily="34" charset="0"/>
              </a:rPr>
              <a:t>on</a:t>
            </a:r>
            <a:r>
              <a:rPr lang="lv-LV" sz="2000" b="1" dirty="0">
                <a:latin typeface="Calibri" panose="020F0502020204030204" pitchFamily="34" charset="0"/>
              </a:rPr>
              <a:t> </a:t>
            </a:r>
            <a:r>
              <a:rPr lang="lv-LV" sz="2000" b="1" dirty="0" err="1">
                <a:latin typeface="Calibri" panose="020F0502020204030204" pitchFamily="34" charset="0"/>
              </a:rPr>
              <a:t>the</a:t>
            </a:r>
            <a:r>
              <a:rPr lang="lv-LV" sz="2000" b="1" dirty="0">
                <a:latin typeface="Calibri" panose="020F0502020204030204" pitchFamily="34" charset="0"/>
              </a:rPr>
              <a:t> </a:t>
            </a:r>
            <a:r>
              <a:rPr lang="lv-LV" sz="2000" b="1" dirty="0" err="1">
                <a:latin typeface="Calibri" panose="020F0502020204030204" pitchFamily="34" charset="0"/>
              </a:rPr>
              <a:t>impact</a:t>
            </a:r>
            <a:r>
              <a:rPr lang="lv-LV" sz="2000" b="1" dirty="0">
                <a:latin typeface="Calibri" panose="020F0502020204030204" pitchFamily="34" charset="0"/>
              </a:rPr>
              <a:t> </a:t>
            </a:r>
            <a:r>
              <a:rPr lang="lv-LV" sz="2000" b="1" dirty="0" err="1">
                <a:latin typeface="Calibri" panose="020F0502020204030204" pitchFamily="34" charset="0"/>
              </a:rPr>
              <a:t>on</a:t>
            </a:r>
            <a:r>
              <a:rPr lang="lv-LV" sz="2000" b="1" dirty="0">
                <a:latin typeface="Calibri" panose="020F0502020204030204" pitchFamily="34" charset="0"/>
              </a:rPr>
              <a:t> </a:t>
            </a:r>
            <a:r>
              <a:rPr lang="lv-LV" sz="2000" b="1" dirty="0" err="1">
                <a:latin typeface="Calibri" panose="020F0502020204030204" pitchFamily="34" charset="0"/>
              </a:rPr>
              <a:t>aviation</a:t>
            </a:r>
            <a:r>
              <a:rPr lang="lv-LV" sz="2000" b="1" dirty="0">
                <a:latin typeface="Calibri" panose="020F0502020204030204" pitchFamily="34" charset="0"/>
              </a:rPr>
              <a:t> </a:t>
            </a:r>
            <a:r>
              <a:rPr lang="lv-LV" sz="2000" b="1" dirty="0" err="1">
                <a:latin typeface="Calibri" panose="020F0502020204030204" pitchFamily="34" charset="0"/>
              </a:rPr>
              <a:t>safety</a:t>
            </a:r>
            <a:endParaRPr lang="lv-LV" sz="2000" dirty="0">
              <a:latin typeface="Calibri" panose="020F0502020204030204" pitchFamily="34" charset="0"/>
            </a:endParaRPr>
          </a:p>
          <a:p>
            <a:pPr lvl="1"/>
            <a:r>
              <a:rPr lang="lv-LV" sz="1600" b="1" dirty="0" err="1">
                <a:latin typeface="Calibri" panose="020F0502020204030204" pitchFamily="34" charset="0"/>
              </a:rPr>
              <a:t>NISDirective</a:t>
            </a:r>
            <a:r>
              <a:rPr lang="lv-LV" sz="1600" b="1" dirty="0">
                <a:latin typeface="Calibri" panose="020F0502020204030204" pitchFamily="34" charset="0"/>
              </a:rPr>
              <a:t>: </a:t>
            </a:r>
            <a:r>
              <a:rPr lang="lv-LV" sz="1600" dirty="0" err="1">
                <a:latin typeface="Calibri" panose="020F0502020204030204" pitchFamily="34" charset="0"/>
              </a:rPr>
              <a:t>focus</a:t>
            </a:r>
            <a:r>
              <a:rPr lang="lv-LV" sz="1600" dirty="0">
                <a:latin typeface="Calibri" panose="020F0502020204030204" pitchFamily="34" charset="0"/>
              </a:rPr>
              <a:t> </a:t>
            </a:r>
            <a:r>
              <a:rPr lang="lv-LV" sz="1600" dirty="0" err="1">
                <a:latin typeface="Calibri" panose="020F0502020204030204" pitchFamily="34" charset="0"/>
              </a:rPr>
              <a:t>on</a:t>
            </a:r>
            <a:r>
              <a:rPr lang="lv-LV" sz="1600" dirty="0">
                <a:latin typeface="Calibri" panose="020F0502020204030204" pitchFamily="34" charset="0"/>
              </a:rPr>
              <a:t> </a:t>
            </a:r>
            <a:r>
              <a:rPr lang="lv-LV" sz="1600" dirty="0" err="1">
                <a:latin typeface="Calibri" panose="020F0502020204030204" pitchFamily="34" charset="0"/>
              </a:rPr>
              <a:t>preventing</a:t>
            </a:r>
            <a:r>
              <a:rPr lang="lv-LV" sz="1600" dirty="0">
                <a:latin typeface="Calibri" panose="020F0502020204030204" pitchFamily="34" charset="0"/>
              </a:rPr>
              <a:t> </a:t>
            </a:r>
            <a:r>
              <a:rPr lang="lv-LV" sz="1600" dirty="0" err="1">
                <a:latin typeface="Calibri" panose="020F0502020204030204" pitchFamily="34" charset="0"/>
              </a:rPr>
              <a:t>disruption</a:t>
            </a:r>
            <a:r>
              <a:rPr lang="lv-LV" sz="1600" dirty="0">
                <a:latin typeface="Calibri" panose="020F0502020204030204" pitchFamily="34" charset="0"/>
              </a:rPr>
              <a:t> </a:t>
            </a:r>
            <a:r>
              <a:rPr lang="lv-LV" sz="1600" dirty="0" err="1">
                <a:latin typeface="Calibri" panose="020F0502020204030204" pitchFamily="34" charset="0"/>
              </a:rPr>
              <a:t>of</a:t>
            </a:r>
            <a:r>
              <a:rPr lang="lv-LV" sz="1600" dirty="0">
                <a:latin typeface="Calibri" panose="020F0502020204030204" pitchFamily="34" charset="0"/>
              </a:rPr>
              <a:t> </a:t>
            </a:r>
            <a:r>
              <a:rPr lang="lv-LV" sz="1600" dirty="0" err="1">
                <a:latin typeface="Calibri" panose="020F0502020204030204" pitchFamily="34" charset="0"/>
              </a:rPr>
              <a:t>essentia</a:t>
            </a:r>
            <a:r>
              <a:rPr lang="lv-LV" sz="1600" dirty="0">
                <a:latin typeface="Calibri" panose="020F0502020204030204" pitchFamily="34" charset="0"/>
              </a:rPr>
              <a:t> </a:t>
            </a:r>
            <a:r>
              <a:rPr lang="lv-LV" sz="1600" dirty="0" err="1">
                <a:latin typeface="Calibri" panose="020F0502020204030204" pitchFamily="34" charset="0"/>
              </a:rPr>
              <a:t>lsystems</a:t>
            </a:r>
            <a:r>
              <a:rPr lang="lv-LV" sz="1600" dirty="0">
                <a:latin typeface="Calibri" panose="020F0502020204030204" pitchFamily="34" charset="0"/>
              </a:rPr>
              <a:t>(</a:t>
            </a:r>
            <a:r>
              <a:rPr lang="lv-LV" sz="1600" dirty="0" err="1">
                <a:latin typeface="Calibri" panose="020F0502020204030204" pitchFamily="34" charset="0"/>
              </a:rPr>
              <a:t>social</a:t>
            </a:r>
            <a:r>
              <a:rPr lang="lv-LV" sz="1600" dirty="0">
                <a:latin typeface="Calibri" panose="020F0502020204030204" pitchFamily="34" charset="0"/>
              </a:rPr>
              <a:t> </a:t>
            </a:r>
            <a:r>
              <a:rPr lang="lv-LV" sz="1600" dirty="0" err="1">
                <a:latin typeface="Calibri" panose="020F0502020204030204" pitchFamily="34" charset="0"/>
              </a:rPr>
              <a:t>and</a:t>
            </a:r>
            <a:r>
              <a:rPr lang="lv-LV" sz="1600" dirty="0">
                <a:latin typeface="Calibri" panose="020F0502020204030204" pitchFamily="34" charset="0"/>
              </a:rPr>
              <a:t> </a:t>
            </a:r>
            <a:r>
              <a:rPr lang="lv-LV" sz="1600" dirty="0" err="1">
                <a:latin typeface="Calibri" panose="020F0502020204030204" pitchFamily="34" charset="0"/>
              </a:rPr>
              <a:t>economic</a:t>
            </a:r>
            <a:r>
              <a:rPr lang="lv-LV" sz="1600" dirty="0">
                <a:latin typeface="Calibri" panose="020F0502020204030204" pitchFamily="34" charset="0"/>
              </a:rPr>
              <a:t> </a:t>
            </a:r>
            <a:r>
              <a:rPr lang="lv-LV" sz="1600" dirty="0" err="1">
                <a:latin typeface="Calibri" panose="020F0502020204030204" pitchFamily="34" charset="0"/>
              </a:rPr>
              <a:t>impact</a:t>
            </a:r>
            <a:r>
              <a:rPr lang="lv-LV" sz="1600" dirty="0">
                <a:latin typeface="Calibri" panose="020F0502020204030204" pitchFamily="34" charset="0"/>
              </a:rPr>
              <a:t>).</a:t>
            </a:r>
          </a:p>
          <a:p>
            <a:pPr lvl="1"/>
            <a:r>
              <a:rPr lang="lv-LV" sz="1600" b="1" dirty="0">
                <a:latin typeface="Calibri" panose="020F0502020204030204" pitchFamily="34" charset="0"/>
              </a:rPr>
              <a:t>Reg.2015/1998: </a:t>
            </a:r>
            <a:r>
              <a:rPr lang="lv-LV" sz="1600" dirty="0" err="1">
                <a:latin typeface="Calibri" panose="020F0502020204030204" pitchFamily="34" charset="0"/>
              </a:rPr>
              <a:t>focus</a:t>
            </a:r>
            <a:r>
              <a:rPr lang="lv-LV" sz="1600" dirty="0">
                <a:latin typeface="Calibri" panose="020F0502020204030204" pitchFamily="34" charset="0"/>
              </a:rPr>
              <a:t> </a:t>
            </a:r>
            <a:r>
              <a:rPr lang="lv-LV" sz="1600" dirty="0" err="1">
                <a:latin typeface="Calibri" panose="020F0502020204030204" pitchFamily="34" charset="0"/>
              </a:rPr>
              <a:t>on</a:t>
            </a:r>
            <a:r>
              <a:rPr lang="lv-LV" sz="1600" dirty="0">
                <a:latin typeface="Calibri" panose="020F0502020204030204" pitchFamily="34" charset="0"/>
              </a:rPr>
              <a:t> </a:t>
            </a:r>
            <a:r>
              <a:rPr lang="lv-LV" sz="1600" dirty="0" err="1">
                <a:latin typeface="Calibri" panose="020F0502020204030204" pitchFamily="34" charset="0"/>
              </a:rPr>
              <a:t>aviation</a:t>
            </a:r>
            <a:r>
              <a:rPr lang="lv-LV" sz="1600" dirty="0">
                <a:latin typeface="Calibri" panose="020F0502020204030204" pitchFamily="34" charset="0"/>
              </a:rPr>
              <a:t> </a:t>
            </a:r>
            <a:r>
              <a:rPr lang="lv-LV" sz="1600" dirty="0" err="1">
                <a:latin typeface="Calibri" panose="020F0502020204030204" pitchFamily="34" charset="0"/>
              </a:rPr>
              <a:t>security</a:t>
            </a:r>
            <a:r>
              <a:rPr lang="lv-LV" sz="1600" dirty="0">
                <a:latin typeface="Calibri" panose="020F0502020204030204" pitchFamily="34" charset="0"/>
              </a:rPr>
              <a:t>.</a:t>
            </a:r>
          </a:p>
          <a:p>
            <a:r>
              <a:rPr lang="lv-LV" sz="2000" dirty="0">
                <a:latin typeface="Calibri" panose="020F0502020204030204" pitchFamily="34" charset="0"/>
              </a:rPr>
              <a:t>→</a:t>
            </a:r>
            <a:r>
              <a:rPr lang="lv-LV" sz="2000" b="1" dirty="0" err="1">
                <a:latin typeface="Calibri" panose="020F0502020204030204" pitchFamily="34" charset="0"/>
              </a:rPr>
              <a:t>They</a:t>
            </a:r>
            <a:r>
              <a:rPr lang="lv-LV" sz="2000" b="1" dirty="0">
                <a:latin typeface="Calibri" panose="020F0502020204030204" pitchFamily="34" charset="0"/>
              </a:rPr>
              <a:t> do </a:t>
            </a:r>
            <a:r>
              <a:rPr lang="lv-LV" sz="2000" b="1" dirty="0" err="1">
                <a:latin typeface="Calibri" panose="020F0502020204030204" pitchFamily="34" charset="0"/>
              </a:rPr>
              <a:t>not</a:t>
            </a:r>
            <a:r>
              <a:rPr lang="lv-LV" sz="2000" b="1" dirty="0">
                <a:latin typeface="Calibri" panose="020F0502020204030204" pitchFamily="34" charset="0"/>
              </a:rPr>
              <a:t> </a:t>
            </a:r>
            <a:r>
              <a:rPr lang="lv-LV" sz="2000" b="1" dirty="0" err="1">
                <a:latin typeface="Calibri" panose="020F0502020204030204" pitchFamily="34" charset="0"/>
              </a:rPr>
              <a:t>cover</a:t>
            </a:r>
            <a:r>
              <a:rPr lang="lv-LV" sz="2000" b="1" dirty="0">
                <a:latin typeface="Calibri" panose="020F0502020204030204" pitchFamily="34" charset="0"/>
              </a:rPr>
              <a:t> </a:t>
            </a:r>
            <a:r>
              <a:rPr lang="lv-LV" sz="2000" b="1" dirty="0" err="1">
                <a:latin typeface="Calibri" panose="020F0502020204030204" pitchFamily="34" charset="0"/>
              </a:rPr>
              <a:t>all</a:t>
            </a:r>
            <a:r>
              <a:rPr lang="lv-LV" sz="2000" b="1" dirty="0">
                <a:latin typeface="Calibri" panose="020F0502020204030204" pitchFamily="34" charset="0"/>
              </a:rPr>
              <a:t> </a:t>
            </a:r>
            <a:r>
              <a:rPr lang="lv-LV" sz="2000" b="1" dirty="0" err="1">
                <a:latin typeface="Calibri" panose="020F0502020204030204" pitchFamily="34" charset="0"/>
              </a:rPr>
              <a:t>aviation</a:t>
            </a:r>
            <a:r>
              <a:rPr lang="lv-LV" sz="2000" b="1" dirty="0">
                <a:latin typeface="Calibri" panose="020F0502020204030204" pitchFamily="34" charset="0"/>
              </a:rPr>
              <a:t> </a:t>
            </a:r>
            <a:r>
              <a:rPr lang="lv-LV" sz="2000" b="1" dirty="0" err="1">
                <a:latin typeface="Calibri" panose="020F0502020204030204" pitchFamily="34" charset="0"/>
              </a:rPr>
              <a:t>domains</a:t>
            </a:r>
            <a:r>
              <a:rPr lang="lv-LV" sz="2000" b="1" dirty="0">
                <a:latin typeface="Calibri" panose="020F0502020204030204" pitchFamily="34" charset="0"/>
              </a:rPr>
              <a:t> </a:t>
            </a:r>
            <a:r>
              <a:rPr lang="lv-LV" sz="2000" b="1" dirty="0" err="1">
                <a:latin typeface="Calibri" panose="020F0502020204030204" pitchFamily="34" charset="0"/>
              </a:rPr>
              <a:t>and</a:t>
            </a:r>
            <a:r>
              <a:rPr lang="lv-LV" sz="2000" b="1" dirty="0">
                <a:latin typeface="Calibri" panose="020F0502020204030204" pitchFamily="34" charset="0"/>
              </a:rPr>
              <a:t> </a:t>
            </a:r>
            <a:r>
              <a:rPr lang="lv-LV" sz="2000" b="1" dirty="0" err="1">
                <a:latin typeface="Calibri" panose="020F0502020204030204" pitchFamily="34" charset="0"/>
              </a:rPr>
              <a:t>stakeholders</a:t>
            </a:r>
            <a:endParaRPr lang="lv-LV" sz="2000" dirty="0">
              <a:latin typeface="Calibri" panose="020F0502020204030204" pitchFamily="34" charset="0"/>
            </a:endParaRPr>
          </a:p>
          <a:p>
            <a:pPr lvl="1"/>
            <a:r>
              <a:rPr lang="lv-LV" sz="1600" b="1" dirty="0" err="1">
                <a:latin typeface="Calibri" panose="020F0502020204030204" pitchFamily="34" charset="0"/>
              </a:rPr>
              <a:t>NISDirective</a:t>
            </a:r>
            <a:r>
              <a:rPr lang="lv-LV" sz="1600" b="1" dirty="0">
                <a:latin typeface="Calibri" panose="020F0502020204030204" pitchFamily="34" charset="0"/>
              </a:rPr>
              <a:t>: </a:t>
            </a:r>
            <a:r>
              <a:rPr lang="lv-LV" sz="1600" dirty="0" err="1">
                <a:latin typeface="Calibri" panose="020F0502020204030204" pitchFamily="34" charset="0"/>
              </a:rPr>
              <a:t>Only</a:t>
            </a:r>
            <a:r>
              <a:rPr lang="lv-LV" sz="1600" dirty="0">
                <a:latin typeface="Calibri" panose="020F0502020204030204" pitchFamily="34" charset="0"/>
              </a:rPr>
              <a:t> </a:t>
            </a:r>
            <a:r>
              <a:rPr lang="lv-LV" sz="1600" dirty="0" err="1">
                <a:latin typeface="Calibri" panose="020F0502020204030204" pitchFamily="34" charset="0"/>
              </a:rPr>
              <a:t>the</a:t>
            </a:r>
            <a:r>
              <a:rPr lang="lv-LV" sz="1600" dirty="0">
                <a:latin typeface="Calibri" panose="020F0502020204030204" pitchFamily="34" charset="0"/>
              </a:rPr>
              <a:t> </a:t>
            </a:r>
            <a:r>
              <a:rPr lang="lv-LV" sz="1600" dirty="0" err="1">
                <a:latin typeface="Calibri" panose="020F0502020204030204" pitchFamily="34" charset="0"/>
              </a:rPr>
              <a:t>essential</a:t>
            </a:r>
            <a:r>
              <a:rPr lang="lv-LV" sz="1600" dirty="0">
                <a:latin typeface="Calibri" panose="020F0502020204030204" pitchFamily="34" charset="0"/>
              </a:rPr>
              <a:t> </a:t>
            </a:r>
            <a:r>
              <a:rPr lang="lv-LV" sz="1600" dirty="0" err="1">
                <a:latin typeface="Calibri" panose="020F0502020204030204" pitchFamily="34" charset="0"/>
              </a:rPr>
              <a:t>services</a:t>
            </a:r>
            <a:r>
              <a:rPr lang="lv-LV" sz="1600" dirty="0">
                <a:latin typeface="Calibri" panose="020F0502020204030204" pitchFamily="34" charset="0"/>
              </a:rPr>
              <a:t> </a:t>
            </a:r>
            <a:r>
              <a:rPr lang="lv-LV" sz="1600" dirty="0" err="1">
                <a:latin typeface="Calibri" panose="020F0502020204030204" pitchFamily="34" charset="0"/>
              </a:rPr>
              <a:t>defined</a:t>
            </a:r>
            <a:r>
              <a:rPr lang="lv-LV" sz="1600" dirty="0">
                <a:latin typeface="Calibri" panose="020F0502020204030204" pitchFamily="34" charset="0"/>
              </a:rPr>
              <a:t> </a:t>
            </a:r>
            <a:r>
              <a:rPr lang="lv-LV" sz="1600" dirty="0" err="1">
                <a:latin typeface="Calibri" panose="020F0502020204030204" pitchFamily="34" charset="0"/>
              </a:rPr>
              <a:t>by</a:t>
            </a:r>
            <a:r>
              <a:rPr lang="lv-LV" sz="1600" dirty="0">
                <a:latin typeface="Calibri" panose="020F0502020204030204" pitchFamily="34" charset="0"/>
              </a:rPr>
              <a:t> </a:t>
            </a:r>
            <a:r>
              <a:rPr lang="lv-LV" sz="1600" dirty="0" err="1">
                <a:latin typeface="Calibri" panose="020F0502020204030204" pitchFamily="34" charset="0"/>
              </a:rPr>
              <a:t>each</a:t>
            </a:r>
            <a:r>
              <a:rPr lang="lv-LV" sz="1600" dirty="0">
                <a:latin typeface="Calibri" panose="020F0502020204030204" pitchFamily="34" charset="0"/>
              </a:rPr>
              <a:t> </a:t>
            </a:r>
            <a:r>
              <a:rPr lang="lv-LV" sz="1600" dirty="0" err="1">
                <a:latin typeface="Calibri" panose="020F0502020204030204" pitchFamily="34" charset="0"/>
              </a:rPr>
              <a:t>Member</a:t>
            </a:r>
            <a:r>
              <a:rPr lang="lv-LV" sz="1600" dirty="0">
                <a:latin typeface="Calibri" panose="020F0502020204030204" pitchFamily="34" charset="0"/>
              </a:rPr>
              <a:t> </a:t>
            </a:r>
            <a:r>
              <a:rPr lang="lv-LV" sz="1600" dirty="0" err="1">
                <a:latin typeface="Calibri" panose="020F0502020204030204" pitchFamily="34" charset="0"/>
              </a:rPr>
              <a:t>State</a:t>
            </a:r>
            <a:r>
              <a:rPr lang="lv-LV" sz="1600" dirty="0">
                <a:latin typeface="Calibri" panose="020F0502020204030204" pitchFamily="34" charset="0"/>
              </a:rPr>
              <a:t>.</a:t>
            </a:r>
          </a:p>
          <a:p>
            <a:pPr lvl="1"/>
            <a:r>
              <a:rPr lang="lv-LV" sz="1600" dirty="0" err="1">
                <a:latin typeface="Calibri" panose="020F0502020204030204" pitchFamily="34" charset="0"/>
              </a:rPr>
              <a:t>Only</a:t>
            </a:r>
            <a:r>
              <a:rPr lang="lv-LV" sz="1600" dirty="0">
                <a:latin typeface="Calibri" panose="020F0502020204030204" pitchFamily="34" charset="0"/>
              </a:rPr>
              <a:t> </a:t>
            </a:r>
            <a:r>
              <a:rPr lang="lv-LV" sz="1600" dirty="0" err="1">
                <a:latin typeface="Calibri" panose="020F0502020204030204" pitchFamily="34" charset="0"/>
              </a:rPr>
              <a:t>some</a:t>
            </a:r>
            <a:r>
              <a:rPr lang="lv-LV" sz="1600" dirty="0">
                <a:latin typeface="Calibri" panose="020F0502020204030204" pitchFamily="34" charset="0"/>
              </a:rPr>
              <a:t> </a:t>
            </a:r>
            <a:r>
              <a:rPr lang="lv-LV" sz="1600" dirty="0" err="1">
                <a:latin typeface="Calibri" panose="020F0502020204030204" pitchFamily="34" charset="0"/>
              </a:rPr>
              <a:t>aviation</a:t>
            </a:r>
            <a:r>
              <a:rPr lang="lv-LV" sz="1600" dirty="0">
                <a:latin typeface="Calibri" panose="020F0502020204030204" pitchFamily="34" charset="0"/>
              </a:rPr>
              <a:t> </a:t>
            </a:r>
            <a:r>
              <a:rPr lang="lv-LV" sz="1600" dirty="0" err="1">
                <a:latin typeface="Calibri" panose="020F0502020204030204" pitchFamily="34" charset="0"/>
              </a:rPr>
              <a:t>domains</a:t>
            </a:r>
            <a:r>
              <a:rPr lang="lv-LV" sz="1600" dirty="0">
                <a:latin typeface="Calibri" panose="020F0502020204030204" pitchFamily="34" charset="0"/>
              </a:rPr>
              <a:t>, </a:t>
            </a:r>
            <a:r>
              <a:rPr lang="lv-LV" sz="1600" dirty="0" err="1">
                <a:latin typeface="Calibri" panose="020F0502020204030204" pitchFamily="34" charset="0"/>
              </a:rPr>
              <a:t>and</a:t>
            </a:r>
            <a:r>
              <a:rPr lang="lv-LV" sz="1600" dirty="0">
                <a:latin typeface="Calibri" panose="020F0502020204030204" pitchFamily="34" charset="0"/>
              </a:rPr>
              <a:t> </a:t>
            </a:r>
            <a:r>
              <a:rPr lang="lv-LV" sz="1600" dirty="0" err="1">
                <a:latin typeface="Calibri" panose="020F0502020204030204" pitchFamily="34" charset="0"/>
              </a:rPr>
              <a:t>not</a:t>
            </a:r>
            <a:r>
              <a:rPr lang="lv-LV" sz="1600" dirty="0">
                <a:latin typeface="Calibri" panose="020F0502020204030204" pitchFamily="34" charset="0"/>
              </a:rPr>
              <a:t> </a:t>
            </a:r>
            <a:r>
              <a:rPr lang="lv-LV" sz="1600" dirty="0" err="1">
                <a:latin typeface="Calibri" panose="020F0502020204030204" pitchFamily="34" charset="0"/>
              </a:rPr>
              <a:t>all</a:t>
            </a:r>
            <a:r>
              <a:rPr lang="lv-LV" sz="1600" dirty="0">
                <a:latin typeface="Calibri" panose="020F0502020204030204" pitchFamily="34" charset="0"/>
              </a:rPr>
              <a:t> </a:t>
            </a:r>
            <a:r>
              <a:rPr lang="lv-LV" sz="1600" dirty="0" err="1">
                <a:latin typeface="Calibri" panose="020F0502020204030204" pitchFamily="34" charset="0"/>
              </a:rPr>
              <a:t>stakeholders</a:t>
            </a:r>
            <a:r>
              <a:rPr lang="lv-LV" sz="1600" dirty="0">
                <a:latin typeface="Calibri" panose="020F0502020204030204" pitchFamily="34" charset="0"/>
              </a:rPr>
              <a:t> </a:t>
            </a:r>
            <a:r>
              <a:rPr lang="lv-LV" sz="1600" dirty="0" err="1">
                <a:latin typeface="Calibri" panose="020F0502020204030204" pitchFamily="34" charset="0"/>
              </a:rPr>
              <a:t>within</a:t>
            </a:r>
            <a:r>
              <a:rPr lang="lv-LV" sz="1600" dirty="0">
                <a:latin typeface="Calibri" panose="020F0502020204030204" pitchFamily="34" charset="0"/>
              </a:rPr>
              <a:t> </a:t>
            </a:r>
            <a:r>
              <a:rPr lang="lv-LV" sz="1600" dirty="0" err="1">
                <a:latin typeface="Calibri" panose="020F0502020204030204" pitchFamily="34" charset="0"/>
              </a:rPr>
              <a:t>those</a:t>
            </a:r>
            <a:r>
              <a:rPr lang="lv-LV" sz="1600" dirty="0">
                <a:latin typeface="Calibri" panose="020F0502020204030204" pitchFamily="34" charset="0"/>
              </a:rPr>
              <a:t> </a:t>
            </a:r>
            <a:r>
              <a:rPr lang="lv-LV" sz="1600" dirty="0" err="1">
                <a:latin typeface="Calibri" panose="020F0502020204030204" pitchFamily="34" charset="0"/>
              </a:rPr>
              <a:t>domains</a:t>
            </a:r>
            <a:r>
              <a:rPr lang="lv-LV" sz="1600" dirty="0">
                <a:latin typeface="Calibri" panose="020F0502020204030204" pitchFamily="34" charset="0"/>
              </a:rPr>
              <a:t>.</a:t>
            </a:r>
          </a:p>
          <a:p>
            <a:pPr lvl="1"/>
            <a:r>
              <a:rPr lang="lv-LV" sz="1600" dirty="0" err="1">
                <a:latin typeface="Calibri" panose="020F0502020204030204" pitchFamily="34" charset="0"/>
              </a:rPr>
              <a:t>Different</a:t>
            </a:r>
            <a:r>
              <a:rPr lang="lv-LV" sz="1600" dirty="0">
                <a:latin typeface="Calibri" panose="020F0502020204030204" pitchFamily="34" charset="0"/>
              </a:rPr>
              <a:t> </a:t>
            </a:r>
            <a:r>
              <a:rPr lang="lv-LV" sz="1600" dirty="0" err="1">
                <a:latin typeface="Calibri" panose="020F0502020204030204" pitchFamily="34" charset="0"/>
              </a:rPr>
              <a:t>in</a:t>
            </a:r>
            <a:r>
              <a:rPr lang="lv-LV" sz="1600" dirty="0">
                <a:latin typeface="Calibri" panose="020F0502020204030204" pitchFamily="34" charset="0"/>
              </a:rPr>
              <a:t> </a:t>
            </a:r>
            <a:r>
              <a:rPr lang="lv-LV" sz="1600" dirty="0" err="1">
                <a:latin typeface="Calibri" panose="020F0502020204030204" pitchFamily="34" charset="0"/>
              </a:rPr>
              <a:t>each</a:t>
            </a:r>
            <a:r>
              <a:rPr lang="lv-LV" sz="1600" dirty="0">
                <a:latin typeface="Calibri" panose="020F0502020204030204" pitchFamily="34" charset="0"/>
              </a:rPr>
              <a:t> </a:t>
            </a:r>
            <a:r>
              <a:rPr lang="lv-LV" sz="1600" dirty="0" err="1">
                <a:latin typeface="Calibri" panose="020F0502020204030204" pitchFamily="34" charset="0"/>
              </a:rPr>
              <a:t>Member</a:t>
            </a:r>
            <a:r>
              <a:rPr lang="lv-LV" sz="1600" dirty="0">
                <a:latin typeface="Calibri" panose="020F0502020204030204" pitchFamily="34" charset="0"/>
              </a:rPr>
              <a:t> </a:t>
            </a:r>
            <a:r>
              <a:rPr lang="lv-LV" sz="1600" dirty="0" err="1">
                <a:latin typeface="Calibri" panose="020F0502020204030204" pitchFamily="34" charset="0"/>
              </a:rPr>
              <a:t>State</a:t>
            </a:r>
            <a:r>
              <a:rPr lang="lv-LV" sz="1600" dirty="0">
                <a:latin typeface="Calibri" panose="020F0502020204030204" pitchFamily="34" charset="0"/>
              </a:rPr>
              <a:t>.</a:t>
            </a:r>
          </a:p>
          <a:p>
            <a:r>
              <a:rPr lang="lv-LV" sz="2000" dirty="0">
                <a:latin typeface="Calibri" panose="020F0502020204030204" pitchFamily="34" charset="0"/>
              </a:rPr>
              <a:t>→</a:t>
            </a:r>
            <a:r>
              <a:rPr lang="lv-LV" sz="2000" b="1" dirty="0">
                <a:latin typeface="Calibri" panose="020F0502020204030204" pitchFamily="34" charset="0"/>
              </a:rPr>
              <a:t>Reg.2015/1998: </a:t>
            </a:r>
            <a:r>
              <a:rPr lang="lv-LV" sz="2000" dirty="0">
                <a:latin typeface="Calibri" panose="020F0502020204030204" pitchFamily="34" charset="0"/>
              </a:rPr>
              <a:t>Applies </a:t>
            </a:r>
            <a:r>
              <a:rPr lang="lv-LV" sz="2000" dirty="0" err="1">
                <a:latin typeface="Calibri" panose="020F0502020204030204" pitchFamily="34" charset="0"/>
              </a:rPr>
              <a:t>only</a:t>
            </a:r>
            <a:r>
              <a:rPr lang="lv-LV" sz="2000" dirty="0">
                <a:latin typeface="Calibri" panose="020F0502020204030204" pitchFamily="34" charset="0"/>
              </a:rPr>
              <a:t> to:</a:t>
            </a:r>
          </a:p>
          <a:p>
            <a:pPr lvl="1"/>
            <a:r>
              <a:rPr lang="lv-LV" sz="1600" dirty="0" err="1">
                <a:latin typeface="Calibri" panose="020F0502020204030204" pitchFamily="34" charset="0"/>
              </a:rPr>
              <a:t>Airports</a:t>
            </a:r>
            <a:r>
              <a:rPr lang="lv-LV" sz="1600" dirty="0">
                <a:latin typeface="Calibri" panose="020F0502020204030204" pitchFamily="34" charset="0"/>
              </a:rPr>
              <a:t> </a:t>
            </a:r>
            <a:r>
              <a:rPr lang="lv-LV" sz="1600" dirty="0" err="1">
                <a:latin typeface="Calibri" panose="020F0502020204030204" pitchFamily="34" charset="0"/>
              </a:rPr>
              <a:t>or</a:t>
            </a:r>
            <a:r>
              <a:rPr lang="lv-LV" sz="1600" dirty="0">
                <a:latin typeface="Calibri" panose="020F0502020204030204" pitchFamily="34" charset="0"/>
              </a:rPr>
              <a:t> </a:t>
            </a:r>
            <a:r>
              <a:rPr lang="lv-LV" sz="1600" dirty="0" err="1">
                <a:latin typeface="Calibri" panose="020F0502020204030204" pitchFamily="34" charset="0"/>
              </a:rPr>
              <a:t>parts</a:t>
            </a:r>
            <a:r>
              <a:rPr lang="lv-LV" sz="1600" dirty="0">
                <a:latin typeface="Calibri" panose="020F0502020204030204" pitchFamily="34" charset="0"/>
              </a:rPr>
              <a:t> </a:t>
            </a:r>
            <a:r>
              <a:rPr lang="lv-LV" sz="1600" dirty="0" err="1">
                <a:latin typeface="Calibri" panose="020F0502020204030204" pitchFamily="34" charset="0"/>
              </a:rPr>
              <a:t>of</a:t>
            </a:r>
            <a:r>
              <a:rPr lang="lv-LV" sz="1600" dirty="0">
                <a:latin typeface="Calibri" panose="020F0502020204030204" pitchFamily="34" charset="0"/>
              </a:rPr>
              <a:t> </a:t>
            </a:r>
            <a:r>
              <a:rPr lang="lv-LV" sz="1600" dirty="0" err="1">
                <a:latin typeface="Calibri" panose="020F0502020204030204" pitchFamily="34" charset="0"/>
              </a:rPr>
              <a:t>airports</a:t>
            </a:r>
            <a:r>
              <a:rPr lang="lv-LV" sz="1600" dirty="0">
                <a:latin typeface="Calibri" panose="020F0502020204030204" pitchFamily="34" charset="0"/>
              </a:rPr>
              <a:t>.</a:t>
            </a:r>
          </a:p>
          <a:p>
            <a:pPr lvl="1"/>
            <a:r>
              <a:rPr lang="lv-LV" sz="1600" dirty="0">
                <a:latin typeface="Calibri" panose="020F0502020204030204" pitchFamily="34" charset="0"/>
              </a:rPr>
              <a:t>Operators (</a:t>
            </a:r>
            <a:r>
              <a:rPr lang="lv-LV" sz="1600" dirty="0" err="1">
                <a:latin typeface="Calibri" panose="020F0502020204030204" pitchFamily="34" charset="0"/>
              </a:rPr>
              <a:t>including</a:t>
            </a:r>
            <a:r>
              <a:rPr lang="lv-LV" sz="1600" dirty="0">
                <a:latin typeface="Calibri" panose="020F0502020204030204" pitchFamily="34" charset="0"/>
              </a:rPr>
              <a:t> </a:t>
            </a:r>
            <a:r>
              <a:rPr lang="lv-LV" sz="1600" dirty="0" err="1">
                <a:latin typeface="Calibri" panose="020F0502020204030204" pitchFamily="34" charset="0"/>
              </a:rPr>
              <a:t>air</a:t>
            </a:r>
            <a:r>
              <a:rPr lang="lv-LV" sz="1600" dirty="0">
                <a:latin typeface="Calibri" panose="020F0502020204030204" pitchFamily="34" charset="0"/>
              </a:rPr>
              <a:t> operators) </a:t>
            </a:r>
            <a:r>
              <a:rPr lang="lv-LV" sz="1600" dirty="0" err="1">
                <a:latin typeface="Calibri" panose="020F0502020204030204" pitchFamily="34" charset="0"/>
              </a:rPr>
              <a:t>and</a:t>
            </a:r>
            <a:r>
              <a:rPr lang="lv-LV" sz="1600" dirty="0">
                <a:latin typeface="Calibri" panose="020F0502020204030204" pitchFamily="34" charset="0"/>
              </a:rPr>
              <a:t> </a:t>
            </a:r>
            <a:r>
              <a:rPr lang="lv-LV" sz="1600" dirty="0" err="1">
                <a:latin typeface="Calibri" panose="020F0502020204030204" pitchFamily="34" charset="0"/>
              </a:rPr>
              <a:t>entities</a:t>
            </a:r>
            <a:r>
              <a:rPr lang="lv-LV" sz="1600" dirty="0">
                <a:latin typeface="Calibri" panose="020F0502020204030204" pitchFamily="34" charset="0"/>
              </a:rPr>
              <a:t> </a:t>
            </a:r>
            <a:r>
              <a:rPr lang="lv-LV" sz="1600" dirty="0" err="1">
                <a:latin typeface="Calibri" panose="020F0502020204030204" pitchFamily="34" charset="0"/>
              </a:rPr>
              <a:t>that</a:t>
            </a:r>
            <a:r>
              <a:rPr lang="lv-LV" sz="1600" dirty="0">
                <a:latin typeface="Calibri" panose="020F0502020204030204" pitchFamily="34" charset="0"/>
              </a:rPr>
              <a:t> </a:t>
            </a:r>
            <a:r>
              <a:rPr lang="lv-LV" sz="1600" dirty="0" err="1">
                <a:latin typeface="Calibri" panose="020F0502020204030204" pitchFamily="34" charset="0"/>
              </a:rPr>
              <a:t>provide</a:t>
            </a:r>
            <a:r>
              <a:rPr lang="lv-LV" sz="1600" dirty="0">
                <a:latin typeface="Calibri" panose="020F0502020204030204" pitchFamily="34" charset="0"/>
              </a:rPr>
              <a:t> </a:t>
            </a:r>
            <a:r>
              <a:rPr lang="lv-LV" sz="1600" dirty="0" err="1">
                <a:latin typeface="Calibri" panose="020F0502020204030204" pitchFamily="34" charset="0"/>
              </a:rPr>
              <a:t>services</a:t>
            </a:r>
            <a:r>
              <a:rPr lang="lv-LV" sz="1600" dirty="0">
                <a:latin typeface="Calibri" panose="020F0502020204030204" pitchFamily="34" charset="0"/>
              </a:rPr>
              <a:t> </a:t>
            </a:r>
            <a:r>
              <a:rPr lang="lv-LV" sz="1600" dirty="0" err="1">
                <a:latin typeface="Calibri" panose="020F0502020204030204" pitchFamily="34" charset="0"/>
              </a:rPr>
              <a:t>or</a:t>
            </a:r>
            <a:r>
              <a:rPr lang="lv-LV" sz="1600" dirty="0">
                <a:latin typeface="Calibri" panose="020F0502020204030204" pitchFamily="34" charset="0"/>
              </a:rPr>
              <a:t> </a:t>
            </a:r>
            <a:r>
              <a:rPr lang="lv-LV" sz="1600" dirty="0" err="1">
                <a:latin typeface="Calibri" panose="020F0502020204030204" pitchFamily="34" charset="0"/>
              </a:rPr>
              <a:t>goods</a:t>
            </a:r>
            <a:r>
              <a:rPr lang="lv-LV" sz="1600" dirty="0">
                <a:latin typeface="Calibri" panose="020F0502020204030204" pitchFamily="34" charset="0"/>
              </a:rPr>
              <a:t> to </a:t>
            </a:r>
            <a:r>
              <a:rPr lang="lv-LV" sz="1600" dirty="0" err="1">
                <a:latin typeface="Calibri" panose="020F0502020204030204" pitchFamily="34" charset="0"/>
              </a:rPr>
              <a:t>orthrough</a:t>
            </a:r>
            <a:r>
              <a:rPr lang="lv-LV" sz="1600" dirty="0">
                <a:latin typeface="Calibri" panose="020F0502020204030204" pitchFamily="34" charset="0"/>
              </a:rPr>
              <a:t> </a:t>
            </a:r>
            <a:r>
              <a:rPr lang="lv-LV" sz="1600" dirty="0" err="1">
                <a:latin typeface="Calibri" panose="020F0502020204030204" pitchFamily="34" charset="0"/>
              </a:rPr>
              <a:t>those</a:t>
            </a:r>
            <a:r>
              <a:rPr lang="lv-LV" sz="1600" dirty="0">
                <a:latin typeface="Calibri" panose="020F0502020204030204" pitchFamily="34" charset="0"/>
              </a:rPr>
              <a:t> </a:t>
            </a:r>
            <a:r>
              <a:rPr lang="lv-LV" sz="1600" dirty="0" err="1">
                <a:latin typeface="Calibri" panose="020F0502020204030204" pitchFamily="34" charset="0"/>
              </a:rPr>
              <a:t>airports</a:t>
            </a:r>
            <a:endParaRPr lang="lv-LV" sz="1600" dirty="0">
              <a:latin typeface="Calibri" panose="020F0502020204030204" pitchFamily="34" charset="0"/>
            </a:endParaRP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94619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pPr marL="0" indent="0">
              <a:buNone/>
            </a:pPr>
            <a:r>
              <a:rPr lang="lv-LV" sz="2800" dirty="0" err="1"/>
              <a:t>Opinion</a:t>
            </a:r>
            <a:r>
              <a:rPr lang="lv-LV" sz="2800" dirty="0"/>
              <a:t> 06/2016 (NPA 2013-01) </a:t>
            </a:r>
            <a:r>
              <a:rPr lang="en-US" sz="2800" dirty="0"/>
              <a:t>Embodiment of safety management system (SMS) requirements into Commission Regulation (EU) No 1321/2014 - SMS in Part-M</a:t>
            </a:r>
            <a:endParaRPr lang="lv-LV" sz="2800" dirty="0"/>
          </a:p>
          <a:p>
            <a:pPr marL="0" indent="0">
              <a:buNone/>
            </a:pPr>
            <a:r>
              <a:rPr lang="lv-LV" sz="2800" dirty="0"/>
              <a:t>	</a:t>
            </a:r>
            <a:r>
              <a:rPr lang="en-US" sz="2000" dirty="0"/>
              <a:t>This Opinion introduces safety management in continuing airworthiness management through the creation of a new Annex </a:t>
            </a:r>
            <a:r>
              <a:rPr lang="en-US" sz="2000" dirty="0" err="1"/>
              <a:t>Vc</a:t>
            </a:r>
            <a:r>
              <a:rPr lang="en-US" sz="2000" dirty="0"/>
              <a:t> ‘Part-CAMO’ to Commission Regulation (EU) No 1321/2014 dedicated to continuing airworthiness management </a:t>
            </a:r>
            <a:r>
              <a:rPr lang="en-US" sz="2000" dirty="0" err="1"/>
              <a:t>organisations</a:t>
            </a:r>
            <a:r>
              <a:rPr lang="en-US" sz="2000" dirty="0"/>
              <a:t> (CAMOs), which are managing aircraft operated by licensed air carriers and/or complex motor-powered aircraft (CMPA), representing an estimated 65 % of all currently approved CAMOs. Only Part-CAMO-approved continuing airworthiness management </a:t>
            </a:r>
            <a:r>
              <a:rPr lang="en-US" sz="2000" dirty="0" err="1"/>
              <a:t>organisations</a:t>
            </a:r>
            <a:r>
              <a:rPr lang="en-US" sz="2000" dirty="0"/>
              <a:t> will be required to implement SMS based on a set of proportional management system requirements.</a:t>
            </a: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75074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EASA NPA 2019-07</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Informācijas drošības risku vadība</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endParaRPr lang="lv-LV" sz="1400" dirty="0">
              <a:solidFill>
                <a:srgbClr val="000000"/>
              </a:solidFill>
              <a:latin typeface="Calibri" panose="020F0502020204030204" pitchFamily="34" charset="0"/>
            </a:endParaRP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37D664AB-F3E5-4192-BDF2-7EFFBF1F4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458" y="1156446"/>
            <a:ext cx="9843247" cy="5163671"/>
          </a:xfrm>
          <a:prstGeom prst="rect">
            <a:avLst/>
          </a:prstGeom>
        </p:spPr>
      </p:pic>
    </p:spTree>
    <p:extLst>
      <p:ext uri="{BB962C8B-B14F-4D97-AF65-F5344CB8AC3E}">
        <p14:creationId xmlns:p14="http://schemas.microsoft.com/office/powerpoint/2010/main" val="3856049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EASA NPA 2019-07</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Informācijas drošības risku vadība</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endParaRPr lang="lv-LV" sz="1400" dirty="0">
              <a:solidFill>
                <a:srgbClr val="000000"/>
              </a:solidFill>
              <a:latin typeface="Calibri" panose="020F0502020204030204" pitchFamily="34" charset="0"/>
            </a:endParaRP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A0A520EF-2262-4EFC-A34C-657E3B0C9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906" y="1258173"/>
            <a:ext cx="9829800" cy="4878751"/>
          </a:xfrm>
          <a:prstGeom prst="rect">
            <a:avLst/>
          </a:prstGeom>
        </p:spPr>
      </p:pic>
    </p:spTree>
    <p:extLst>
      <p:ext uri="{BB962C8B-B14F-4D97-AF65-F5344CB8AC3E}">
        <p14:creationId xmlns:p14="http://schemas.microsoft.com/office/powerpoint/2010/main" val="3115010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EASA NPA 2019-07</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Informācijas drošības risku vadība</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endParaRPr lang="lv-LV" sz="1400" dirty="0">
              <a:solidFill>
                <a:srgbClr val="000000"/>
              </a:solidFill>
              <a:latin typeface="Calibri" panose="020F0502020204030204" pitchFamily="34" charset="0"/>
            </a:endParaRP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64292963-02D5-4FCA-8C66-EFC60CB96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388" y="1196788"/>
            <a:ext cx="9542930" cy="5247072"/>
          </a:xfrm>
          <a:prstGeom prst="rect">
            <a:avLst/>
          </a:prstGeom>
        </p:spPr>
      </p:pic>
    </p:spTree>
    <p:extLst>
      <p:ext uri="{BB962C8B-B14F-4D97-AF65-F5344CB8AC3E}">
        <p14:creationId xmlns:p14="http://schemas.microsoft.com/office/powerpoint/2010/main" val="4131587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EASA NPA 2019-07</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Informācijas drošības risku vadība</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endParaRPr lang="lv-LV" sz="1400" dirty="0">
              <a:solidFill>
                <a:srgbClr val="000000"/>
              </a:solidFill>
              <a:latin typeface="Calibri" panose="020F0502020204030204" pitchFamily="34" charset="0"/>
            </a:endParaRP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5AF17413-CF57-4A91-9E6F-6AF7D92DA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353" y="1223682"/>
            <a:ext cx="9345705" cy="5220178"/>
          </a:xfrm>
          <a:prstGeom prst="rect">
            <a:avLst/>
          </a:prstGeom>
        </p:spPr>
      </p:pic>
    </p:spTree>
    <p:extLst>
      <p:ext uri="{BB962C8B-B14F-4D97-AF65-F5344CB8AC3E}">
        <p14:creationId xmlns:p14="http://schemas.microsoft.com/office/powerpoint/2010/main" val="2223243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EASA NPA 2019-07</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Informācijas drošības risku vadība</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endParaRPr lang="lv-LV" sz="1400" dirty="0">
              <a:solidFill>
                <a:srgbClr val="000000"/>
              </a:solidFill>
              <a:latin typeface="Calibri" panose="020F0502020204030204" pitchFamily="34" charset="0"/>
            </a:endParaRP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27A896B0-5F3B-477E-B899-9493E0E5F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012" y="1441366"/>
            <a:ext cx="9291916" cy="4703940"/>
          </a:xfrm>
          <a:prstGeom prst="rect">
            <a:avLst/>
          </a:prstGeom>
        </p:spPr>
      </p:pic>
    </p:spTree>
    <p:extLst>
      <p:ext uri="{BB962C8B-B14F-4D97-AF65-F5344CB8AC3E}">
        <p14:creationId xmlns:p14="http://schemas.microsoft.com/office/powerpoint/2010/main" val="4025782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EASA NPA 2019-07</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Informācijas drošības risku vadība</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endParaRPr lang="lv-LV" sz="1400" dirty="0">
              <a:solidFill>
                <a:srgbClr val="000000"/>
              </a:solidFill>
              <a:latin typeface="Calibri" panose="020F0502020204030204" pitchFamily="34" charset="0"/>
            </a:endParaRP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224ABC79-D60C-4832-B153-B2B103064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512" y="1331258"/>
            <a:ext cx="8444488" cy="5112601"/>
          </a:xfrm>
          <a:prstGeom prst="rect">
            <a:avLst/>
          </a:prstGeom>
        </p:spPr>
      </p:pic>
    </p:spTree>
    <p:extLst>
      <p:ext uri="{BB962C8B-B14F-4D97-AF65-F5344CB8AC3E}">
        <p14:creationId xmlns:p14="http://schemas.microsoft.com/office/powerpoint/2010/main" val="562184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EASA NPA 2019-07</a:t>
            </a:r>
            <a:b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Informācijas drošības risku vadība</a:t>
            </a:r>
            <a:endParaRPr lang="lv-LV" sz="2400" dirty="0"/>
          </a:p>
        </p:txBody>
      </p:sp>
      <p:sp>
        <p:nvSpPr>
          <p:cNvPr id="3" name="Content Placeholder 2"/>
          <p:cNvSpPr>
            <a:spLocks noGrp="1"/>
          </p:cNvSpPr>
          <p:nvPr>
            <p:ph idx="1"/>
          </p:nvPr>
        </p:nvSpPr>
        <p:spPr>
          <a:xfrm>
            <a:off x="1981200" y="1441366"/>
            <a:ext cx="9542929" cy="4878752"/>
          </a:xfrm>
        </p:spPr>
        <p:txBody>
          <a:bodyPr>
            <a:noAutofit/>
          </a:bodyPr>
          <a:lstStyle/>
          <a:p>
            <a:endParaRPr lang="lv-LV" sz="1400" dirty="0">
              <a:solidFill>
                <a:srgbClr val="000000"/>
              </a:solidFill>
              <a:latin typeface="Calibri" panose="020F0502020204030204" pitchFamily="34" charset="0"/>
            </a:endParaRP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77B463C0-6A66-46FA-8824-CD515AAF8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441366"/>
            <a:ext cx="8686800" cy="5002494"/>
          </a:xfrm>
          <a:prstGeom prst="rect">
            <a:avLst/>
          </a:prstGeom>
        </p:spPr>
      </p:pic>
    </p:spTree>
    <p:extLst>
      <p:ext uri="{BB962C8B-B14F-4D97-AF65-F5344CB8AC3E}">
        <p14:creationId xmlns:p14="http://schemas.microsoft.com/office/powerpoint/2010/main" val="9927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pPr marL="0" indent="0">
              <a:buNone/>
            </a:pPr>
            <a:r>
              <a:rPr lang="lv-LV" sz="2800" dirty="0" err="1"/>
              <a:t>Opinion</a:t>
            </a:r>
            <a:r>
              <a:rPr lang="lv-LV" sz="2800" dirty="0"/>
              <a:t> 05/2016 (NPA 2015-08) </a:t>
            </a:r>
            <a:r>
              <a:rPr lang="en-US" sz="2800" dirty="0"/>
              <a:t>Task force for the review of Part-M for General Aviation (PHASE II)</a:t>
            </a:r>
            <a:endParaRPr lang="lv-LV" sz="2800" dirty="0"/>
          </a:p>
          <a:p>
            <a:r>
              <a:rPr lang="en-US" sz="2000" dirty="0"/>
              <a:t>This Opinion proposes a ‘light Part-M’ (Part-ML) with requirements proportional to the much lower complexity and associated risks of the lighter end of the General Aviation (GA) community</a:t>
            </a:r>
          </a:p>
          <a:p>
            <a:r>
              <a:rPr lang="en-US" sz="2000" dirty="0"/>
              <a:t>Part-ML proposes alleviations for aircraft maintenance </a:t>
            </a:r>
            <a:r>
              <a:rPr lang="en-US" sz="2000" dirty="0" err="1"/>
              <a:t>programmes</a:t>
            </a:r>
            <a:r>
              <a:rPr lang="en-US" sz="2000" dirty="0"/>
              <a:t> (AMPs), airworthiness reviews and deferment of defects</a:t>
            </a:r>
            <a:endParaRPr lang="lv-LV" sz="2000" dirty="0"/>
          </a:p>
          <a:p>
            <a:r>
              <a:rPr lang="en-US" sz="2000" dirty="0"/>
              <a:t>This Opinion also proposes a new simplified </a:t>
            </a:r>
            <a:r>
              <a:rPr lang="en-US" sz="2000" dirty="0" err="1"/>
              <a:t>organisation</a:t>
            </a:r>
            <a:r>
              <a:rPr lang="en-US" sz="2000" dirty="0"/>
              <a:t> approval (Part-CAO, Annex </a:t>
            </a:r>
            <a:r>
              <a:rPr lang="en-US" sz="2000" dirty="0" err="1"/>
              <a:t>Vd</a:t>
            </a:r>
            <a:r>
              <a:rPr lang="en-US" sz="2000" dirty="0"/>
              <a:t> to Regulation (EU) No 1321/2014) with alleviated requirements and with combined privileges for maintenance, continuing-airworthiness management, airworthiness reviews and permits to fly</a:t>
            </a:r>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7034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lv-LV" sz="2800" dirty="0"/>
              <a:t>Jauna regulas 1321/2014 struktūra:</a:t>
            </a:r>
          </a:p>
          <a:p>
            <a:pPr lvl="1"/>
            <a:r>
              <a:rPr lang="lv-LV" sz="2400" dirty="0"/>
              <a:t>I pielikums- M daļa (</a:t>
            </a:r>
            <a:r>
              <a:rPr lang="lv-LV" sz="2400" dirty="0" err="1"/>
              <a:t>Part</a:t>
            </a:r>
            <a:r>
              <a:rPr lang="lv-LV" sz="2400" dirty="0"/>
              <a:t> M)</a:t>
            </a:r>
          </a:p>
          <a:p>
            <a:pPr lvl="1"/>
            <a:r>
              <a:rPr lang="lv-LV" sz="2400" dirty="0"/>
              <a:t>II pielikums- 145. daļa (</a:t>
            </a:r>
            <a:r>
              <a:rPr lang="lv-LV" sz="2400" dirty="0" err="1"/>
              <a:t>Part</a:t>
            </a:r>
            <a:r>
              <a:rPr lang="lv-LV" sz="2400" dirty="0"/>
              <a:t> 145)</a:t>
            </a:r>
          </a:p>
          <a:p>
            <a:pPr lvl="1"/>
            <a:r>
              <a:rPr lang="lv-LV" sz="2400" dirty="0"/>
              <a:t>III pielikums- 66. daļa (</a:t>
            </a:r>
            <a:r>
              <a:rPr lang="lv-LV" sz="2400" dirty="0" err="1"/>
              <a:t>Part</a:t>
            </a:r>
            <a:r>
              <a:rPr lang="lv-LV" sz="2400" dirty="0"/>
              <a:t> 66)</a:t>
            </a:r>
          </a:p>
          <a:p>
            <a:pPr lvl="1"/>
            <a:r>
              <a:rPr lang="lv-LV" sz="2400" dirty="0"/>
              <a:t>IV pielikums-147. daļa (</a:t>
            </a:r>
            <a:r>
              <a:rPr lang="lv-LV" sz="2400" dirty="0" err="1"/>
              <a:t>Part</a:t>
            </a:r>
            <a:r>
              <a:rPr lang="lv-LV" sz="2400" dirty="0"/>
              <a:t> 147)</a:t>
            </a:r>
          </a:p>
          <a:p>
            <a:pPr lvl="1"/>
            <a:r>
              <a:rPr lang="lv-LV" sz="2400" dirty="0" err="1"/>
              <a:t>Va</a:t>
            </a:r>
            <a:r>
              <a:rPr lang="lv-LV" sz="2400" dirty="0"/>
              <a:t> pielikums- T daļa (</a:t>
            </a:r>
            <a:r>
              <a:rPr lang="lv-LV" sz="2400" dirty="0" err="1"/>
              <a:t>Part</a:t>
            </a:r>
            <a:r>
              <a:rPr lang="lv-LV" sz="2400" dirty="0"/>
              <a:t> T)</a:t>
            </a:r>
          </a:p>
          <a:p>
            <a:pPr lvl="1"/>
            <a:r>
              <a:rPr lang="lv-LV" sz="2400" dirty="0" err="1"/>
              <a:t>Vb</a:t>
            </a:r>
            <a:r>
              <a:rPr lang="lv-LV" sz="2400" dirty="0"/>
              <a:t> pielikums- ML daļa (</a:t>
            </a:r>
            <a:r>
              <a:rPr lang="lv-LV" sz="2400" dirty="0" err="1"/>
              <a:t>Part</a:t>
            </a:r>
            <a:r>
              <a:rPr lang="lv-LV" sz="2400" dirty="0"/>
              <a:t> ML)</a:t>
            </a:r>
          </a:p>
          <a:p>
            <a:pPr lvl="1"/>
            <a:r>
              <a:rPr lang="lv-LV" sz="2400" dirty="0" err="1"/>
              <a:t>Vc</a:t>
            </a:r>
            <a:r>
              <a:rPr lang="lv-LV" sz="2400" dirty="0"/>
              <a:t> pielikums- CAMO daļa (</a:t>
            </a:r>
            <a:r>
              <a:rPr lang="lv-LV" sz="2400" dirty="0" err="1"/>
              <a:t>Part</a:t>
            </a:r>
            <a:r>
              <a:rPr lang="lv-LV" sz="2400" dirty="0"/>
              <a:t> CAMO)</a:t>
            </a:r>
          </a:p>
          <a:p>
            <a:pPr lvl="1"/>
            <a:r>
              <a:rPr lang="lv-LV" sz="2400" dirty="0" err="1"/>
              <a:t>Vd</a:t>
            </a:r>
            <a:r>
              <a:rPr lang="lv-LV" sz="2400" dirty="0"/>
              <a:t> pielikums- CAO daļa (</a:t>
            </a:r>
            <a:r>
              <a:rPr lang="lv-LV" sz="2400" dirty="0" err="1"/>
              <a:t>Part</a:t>
            </a:r>
            <a:r>
              <a:rPr lang="lv-LV" sz="2400" dirty="0"/>
              <a:t> CAO)</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91306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lv-LV" sz="2400" dirty="0"/>
              <a:t>I pielikums- M daļa</a:t>
            </a:r>
          </a:p>
          <a:p>
            <a:r>
              <a:rPr lang="lv-LV" sz="2400" dirty="0" err="1"/>
              <a:t>Vb</a:t>
            </a:r>
            <a:r>
              <a:rPr lang="lv-LV" sz="2400" dirty="0"/>
              <a:t> Pielikums ML daļa</a:t>
            </a:r>
          </a:p>
          <a:p>
            <a:r>
              <a:rPr lang="lv-LV" sz="2400" dirty="0"/>
              <a:t>Pašreizējā M daļa ir sadalīta divās daļās (M un ML daļas), lai atdalītu prasības lieliem, kompleksiem gaisa kuģiem, no nelieliem, zema riska gaisa kuģiem, tādējādi atvieglojot prasības vispārējās nozīmes aviācijai</a:t>
            </a:r>
          </a:p>
          <a:p>
            <a:r>
              <a:rPr lang="lv-LV" sz="2400" dirty="0" err="1"/>
              <a:t>Part</a:t>
            </a:r>
            <a:r>
              <a:rPr lang="lv-LV" sz="2400" dirty="0"/>
              <a:t> ML tiek piemērota:</a:t>
            </a:r>
          </a:p>
          <a:p>
            <a:pPr lvl="1"/>
            <a:r>
              <a:rPr lang="lv-LV" sz="2000" dirty="0"/>
              <a:t>lidmašīnām, kuru maksimālā pacelšanās masa ir 2 730 kg vai mazāk;</a:t>
            </a:r>
          </a:p>
          <a:p>
            <a:pPr lvl="1"/>
            <a:r>
              <a:rPr lang="lv-LV" sz="2000" dirty="0"/>
              <a:t> </a:t>
            </a:r>
            <a:r>
              <a:rPr lang="lv-LV" sz="2000" dirty="0" err="1"/>
              <a:t>rotorplāniem</a:t>
            </a:r>
            <a:r>
              <a:rPr lang="lv-LV" sz="2000" dirty="0"/>
              <a:t>, kuru maksimālā pacelšanās masa ir 1 200 kg vai mazāk un kuri sertificēti ne vairāk kā četru personu pārvadāšanai un </a:t>
            </a:r>
          </a:p>
          <a:p>
            <a:pPr lvl="1"/>
            <a:r>
              <a:rPr lang="lv-LV" sz="2000" dirty="0"/>
              <a:t>citiem ELA2 gaisa kuģiem,</a:t>
            </a:r>
          </a:p>
          <a:p>
            <a:pPr lvl="1"/>
            <a:r>
              <a:rPr lang="lv-LV" sz="2000" dirty="0"/>
              <a:t>(izņemot, ja tie </a:t>
            </a:r>
            <a:r>
              <a:rPr lang="lv-LV" sz="2000" dirty="0" err="1"/>
              <a:t>ieklauti</a:t>
            </a:r>
            <a:r>
              <a:rPr lang="lv-LV" sz="2000" dirty="0"/>
              <a:t> 1008/2008 licencēta gaisa pārvadātāja AOC)</a:t>
            </a: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33053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12" y="298366"/>
            <a:ext cx="8825488" cy="1143000"/>
          </a:xfrm>
        </p:spPr>
        <p:txBody>
          <a:bodyPr>
            <a:normAutofit/>
          </a:bodyPr>
          <a:lstStyle/>
          <a:p>
            <a:r>
              <a:rPr lang="lv-LV" sz="2400" b="1" dirty="0">
                <a:solidFill>
                  <a:prstClr val="black"/>
                </a:solidFill>
                <a:latin typeface="Verdana" panose="020B0604030504040204" pitchFamily="34" charset="0"/>
                <a:ea typeface="Verdana" panose="020B0604030504040204" pitchFamily="34" charset="0"/>
                <a:cs typeface="Verdana" panose="020B0604030504040204" pitchFamily="34" charset="0"/>
              </a:rPr>
              <a:t>  Regula 2019/1383</a:t>
            </a:r>
            <a:endParaRPr lang="lv-LV" sz="2400" dirty="0"/>
          </a:p>
        </p:txBody>
      </p:sp>
      <p:sp>
        <p:nvSpPr>
          <p:cNvPr id="3" name="Content Placeholder 2"/>
          <p:cNvSpPr>
            <a:spLocks noGrp="1"/>
          </p:cNvSpPr>
          <p:nvPr>
            <p:ph idx="1"/>
          </p:nvPr>
        </p:nvSpPr>
        <p:spPr>
          <a:xfrm>
            <a:off x="2070100" y="1600209"/>
            <a:ext cx="9334500" cy="4525965"/>
          </a:xfrm>
        </p:spPr>
        <p:txBody>
          <a:bodyPr>
            <a:noAutofit/>
          </a:bodyPr>
          <a:lstStyle/>
          <a:p>
            <a:r>
              <a:rPr lang="en-US" sz="2000" dirty="0"/>
              <a:t>The term ‘complex motor-powered aircraft’ refers to: </a:t>
            </a:r>
          </a:p>
          <a:p>
            <a:r>
              <a:rPr lang="en-US" sz="2000" dirty="0"/>
              <a:t>an </a:t>
            </a:r>
            <a:r>
              <a:rPr lang="en-US" sz="2000" dirty="0" err="1"/>
              <a:t>aeroplane</a:t>
            </a:r>
            <a:r>
              <a:rPr lang="en-US" sz="2000" dirty="0"/>
              <a:t>: </a:t>
            </a:r>
          </a:p>
          <a:p>
            <a:pPr lvl="1"/>
            <a:r>
              <a:rPr lang="en-US" sz="2000" dirty="0"/>
              <a:t>with a maximum certificated take-off mass exceeding 5,700 kg; or</a:t>
            </a:r>
          </a:p>
          <a:p>
            <a:pPr lvl="1"/>
            <a:r>
              <a:rPr lang="en-US" sz="2000" dirty="0"/>
              <a:t>certificated for a maximum passenger seating configuration of more than nineteen; or</a:t>
            </a:r>
          </a:p>
          <a:p>
            <a:pPr lvl="1"/>
            <a:r>
              <a:rPr lang="en-US" sz="2000" dirty="0"/>
              <a:t>certificated for operation with a minimum crew of at least two pilots; or</a:t>
            </a:r>
          </a:p>
          <a:p>
            <a:pPr lvl="1"/>
            <a:r>
              <a:rPr lang="en-US" sz="2000" dirty="0"/>
              <a:t>equipped with (a) turbojet engine(s) or more than one turboprop engine; or</a:t>
            </a:r>
          </a:p>
          <a:p>
            <a:r>
              <a:rPr lang="en-US" sz="2000" dirty="0"/>
              <a:t>a helicopter certificated: </a:t>
            </a:r>
          </a:p>
          <a:p>
            <a:pPr lvl="1"/>
            <a:r>
              <a:rPr lang="en-US" sz="2000" dirty="0"/>
              <a:t>for a maximum take-off mass exceeding 3,175 kg; or</a:t>
            </a:r>
          </a:p>
          <a:p>
            <a:pPr lvl="1"/>
            <a:r>
              <a:rPr lang="en-US" sz="2000" dirty="0"/>
              <a:t>for a maximum passenger seating configuration of more than nine; or</a:t>
            </a:r>
          </a:p>
          <a:p>
            <a:pPr lvl="1"/>
            <a:r>
              <a:rPr lang="en-US" sz="2000" dirty="0"/>
              <a:t>for operation with a minimum crew of at least two pilots; or</a:t>
            </a:r>
          </a:p>
          <a:p>
            <a:r>
              <a:rPr lang="en-US" sz="2000" dirty="0"/>
              <a:t>a tilt rotor aircraft.</a:t>
            </a:r>
          </a:p>
          <a:p>
            <a:endParaRPr lang="lv-LV"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8" y="234459"/>
            <a:ext cx="1761742" cy="1957799"/>
          </a:xfrm>
          <a:prstGeom prst="rect">
            <a:avLst/>
          </a:prstGeom>
        </p:spPr>
      </p:pic>
      <p:sp>
        <p:nvSpPr>
          <p:cNvPr id="7" name="Slide Number Placeholder 11"/>
          <p:cNvSpPr txBox="1">
            <a:spLocks/>
          </p:cNvSpPr>
          <p:nvPr/>
        </p:nvSpPr>
        <p:spPr>
          <a:xfrm>
            <a:off x="1634410" y="6443860"/>
            <a:ext cx="2366089"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2020. Gada februāris</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Rīga</a:t>
            </a:r>
            <a:r>
              <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rPr>
              <a:t> Latvia</a:t>
            </a:r>
          </a:p>
        </p:txBody>
      </p:sp>
      <p:sp>
        <p:nvSpPr>
          <p:cNvPr id="9" name="Rectangle 8"/>
          <p:cNvSpPr/>
          <p:nvPr/>
        </p:nvSpPr>
        <p:spPr>
          <a:xfrm>
            <a:off x="9223402" y="6503310"/>
            <a:ext cx="1382110" cy="246221"/>
          </a:xfrm>
          <a:prstGeom prst="rect">
            <a:avLst/>
          </a:prstGeom>
        </p:spPr>
        <p:txBody>
          <a:bodyPr wrap="none">
            <a:spAutoFit/>
          </a:bodyPr>
          <a:lstStyle/>
          <a:p>
            <a:pPr algn="r" defTabSz="939575"/>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Regula 2019/1383</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45433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V AIR Presentation 2017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TotalTime>
  <Words>5700</Words>
  <Application>Microsoft Office PowerPoint</Application>
  <PresentationFormat>Widescreen</PresentationFormat>
  <Paragraphs>509</Paragraphs>
  <Slides>56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Calibri</vt:lpstr>
      <vt:lpstr>Calibri Light</vt:lpstr>
      <vt:lpstr>EUAlbertina</vt:lpstr>
      <vt:lpstr>Times New Roman</vt:lpstr>
      <vt:lpstr>Verdana</vt:lpstr>
      <vt:lpstr>Office Theme</vt:lpstr>
      <vt:lpstr>LV AIR Presentation 2017 (2)</vt:lpstr>
      <vt:lpstr>Regulas 1321/2014 grozījumi Regula 2019/1383  ar ko Regulu (ES) Nr. 1321/2014 groza un labo attiecībā uz drošības pārvaldības sistēmām lidojumderīguma uzturēšanas vadības organizācijās un atvieglojumiem vispārējās nozīmes aviācijas gaisa kuģiem attiecībā uz tehnisko apkopi un lidojumderīguma uzturēšanas vadību</vt:lpstr>
      <vt:lpstr>  Regula 2019/1383</vt:lpstr>
      <vt:lpstr>  Regula 2019/1383</vt:lpstr>
      <vt:lpstr>  Regula 2019/1383</vt:lpstr>
      <vt:lpstr>  Regula 2019/1383</vt:lpstr>
      <vt:lpstr>  Regula 2019/1383</vt:lpstr>
      <vt:lpstr>  Regula 2019/1383</vt:lpstr>
      <vt:lpstr>  Regula 2019/1383</vt:lpstr>
      <vt:lpstr>  Regula 2019/1383</vt:lpstr>
      <vt:lpstr>  Regula 2019/1383 M daļa</vt:lpstr>
      <vt:lpstr>  Regula 2019/1383 M daļa</vt:lpstr>
      <vt:lpstr>  Regula 2019/1383 M daļa</vt:lpstr>
      <vt:lpstr>  Regula 2019/1383 M daļa</vt:lpstr>
      <vt:lpstr>  Regula 2019/1383 ML daļa</vt:lpstr>
      <vt:lpstr>  Regula 2019/1383 ML daļa</vt:lpstr>
      <vt:lpstr>  Regula 2019/1383 ML daļa</vt:lpstr>
      <vt:lpstr>  Regula 2019/1383 ML daļa</vt:lpstr>
      <vt:lpstr>  Regula 2019/1383 ML daļa</vt:lpstr>
      <vt:lpstr>  Regula 2019/1383 145 daļa</vt:lpstr>
      <vt:lpstr>  Regula 2019/1383 145 daļa</vt:lpstr>
      <vt:lpstr>  Regula 2019/1383 CAMO daļa</vt:lpstr>
      <vt:lpstr>  Regula 2019/1383 CAMO daļa</vt:lpstr>
      <vt:lpstr>  Regula 2019/1383 CAMO daļa</vt:lpstr>
      <vt:lpstr>  Regula 2019/1383 CAO daļa</vt:lpstr>
      <vt:lpstr>  Regula 2019/1383 CAO daļa</vt:lpstr>
      <vt:lpstr>  Regula 2019/1383 CAO daļa</vt:lpstr>
      <vt:lpstr>Regula 2019/1383 Pielietošana atkarībā no gaisa kuģa un tā izmantošanas veida</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2019/1383 Pārejas perioda nosacījumi</vt:lpstr>
      <vt:lpstr>  Regula 376/2014</vt:lpstr>
      <vt:lpstr>  Regula 376/2014</vt:lpstr>
      <vt:lpstr>  Regula 376/2014</vt:lpstr>
      <vt:lpstr>  EASA NPA 2019-07 Informācijas drošības risku vadība</vt:lpstr>
      <vt:lpstr>  EASA NPA 2019-07 Informācijas drošības risku vadība</vt:lpstr>
      <vt:lpstr>  EASA NPA 2019-07 Informācijas drošības risku vadība</vt:lpstr>
      <vt:lpstr>  EASA NPA 2019-07 Informācijas drošības risku vadība</vt:lpstr>
      <vt:lpstr>  EASA NPA 2019-07 Informācijas drošības risku vadība</vt:lpstr>
      <vt:lpstr>  EASA NPA 2019-07 Informācijas drošības risku vadība</vt:lpstr>
      <vt:lpstr>  EASA NPA 2019-07 Informācijas drošības risku vadība</vt:lpstr>
      <vt:lpstr>  EASA NPA 2019-07 Informācijas drošības risku vadība</vt:lpstr>
      <vt:lpstr>  EASA NPA 2019-07 Informācijas drošības risku vadība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Undertakings Quality Systems (Audit plans)</dc:title>
  <dc:creator>Gundars Lapiņš</dc:creator>
  <cp:lastModifiedBy>Gundars Lapiņš</cp:lastModifiedBy>
  <cp:revision>79</cp:revision>
  <dcterms:created xsi:type="dcterms:W3CDTF">2020-01-20T11:37:46Z</dcterms:created>
  <dcterms:modified xsi:type="dcterms:W3CDTF">2020-01-28T13:59:42Z</dcterms:modified>
</cp:coreProperties>
</file>