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61" r:id="rId2"/>
    <p:sldId id="313" r:id="rId3"/>
    <p:sldId id="317" r:id="rId4"/>
    <p:sldId id="314" r:id="rId5"/>
    <p:sldId id="318" r:id="rId6"/>
    <p:sldId id="319" r:id="rId7"/>
    <p:sldId id="320" r:id="rId8"/>
    <p:sldId id="321" r:id="rId9"/>
    <p:sldId id="322" r:id="rId10"/>
    <p:sldId id="327" r:id="rId11"/>
    <p:sldId id="328" r:id="rId12"/>
    <p:sldId id="329" r:id="rId13"/>
    <p:sldId id="330" r:id="rId14"/>
    <p:sldId id="331" r:id="rId15"/>
    <p:sldId id="332" r:id="rId16"/>
    <p:sldId id="333" r:id="rId17"/>
    <p:sldId id="334" r:id="rId18"/>
    <p:sldId id="335" r:id="rId19"/>
    <p:sldId id="336" r:id="rId20"/>
    <p:sldId id="337" r:id="rId21"/>
    <p:sldId id="338" r:id="rId22"/>
    <p:sldId id="346" r:id="rId23"/>
    <p:sldId id="347" r:id="rId24"/>
    <p:sldId id="348" r:id="rId25"/>
    <p:sldId id="339" r:id="rId26"/>
    <p:sldId id="354" r:id="rId27"/>
    <p:sldId id="340" r:id="rId28"/>
    <p:sldId id="349" r:id="rId29"/>
    <p:sldId id="350" r:id="rId30"/>
    <p:sldId id="351" r:id="rId31"/>
    <p:sldId id="352" r:id="rId32"/>
    <p:sldId id="355" r:id="rId33"/>
    <p:sldId id="356" r:id="rId34"/>
    <p:sldId id="357" r:id="rId35"/>
    <p:sldId id="358" r:id="rId36"/>
    <p:sldId id="374" r:id="rId37"/>
    <p:sldId id="375" r:id="rId38"/>
    <p:sldId id="368" r:id="rId39"/>
    <p:sldId id="369" r:id="rId40"/>
    <p:sldId id="370" r:id="rId41"/>
    <p:sldId id="371" r:id="rId42"/>
    <p:sldId id="372" r:id="rId43"/>
    <p:sldId id="373" r:id="rId44"/>
    <p:sldId id="376" r:id="rId45"/>
    <p:sldId id="377" r:id="rId46"/>
    <p:sldId id="379" r:id="rId47"/>
    <p:sldId id="378" r:id="rId48"/>
    <p:sldId id="359" r:id="rId4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89" d="100"/>
          <a:sy n="89" d="100"/>
        </p:scale>
        <p:origin x="451"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436DD3-1C33-4243-A28D-30392585ED34}" type="datetimeFigureOut">
              <a:rPr lang="lv-LV" smtClean="0"/>
              <a:t>25.08.2022</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A099F8-12E5-45C3-89DD-47B927B090E0}" type="slidenum">
              <a:rPr lang="lv-LV" smtClean="0"/>
              <a:t>‹#›</a:t>
            </a:fld>
            <a:endParaRPr lang="lv-LV"/>
          </a:p>
        </p:txBody>
      </p:sp>
    </p:spTree>
    <p:extLst>
      <p:ext uri="{BB962C8B-B14F-4D97-AF65-F5344CB8AC3E}">
        <p14:creationId xmlns:p14="http://schemas.microsoft.com/office/powerpoint/2010/main" val="1614397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279CF9-1BEB-4BD2-BFB6-79C9D6052C24}" type="slidenum">
              <a:rPr lang="lv-LV" smtClean="0"/>
              <a:t>1</a:t>
            </a:fld>
            <a:endParaRPr lang="lv-LV"/>
          </a:p>
        </p:txBody>
      </p:sp>
    </p:spTree>
    <p:extLst>
      <p:ext uri="{BB962C8B-B14F-4D97-AF65-F5344CB8AC3E}">
        <p14:creationId xmlns:p14="http://schemas.microsoft.com/office/powerpoint/2010/main" val="1164868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71FA6-D00A-4EB5-A789-3EC283E467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352FC479-3A13-4EAD-86F8-C748BB2D8D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44105E44-7FB4-4586-8CC4-93962E82ACFA}"/>
              </a:ext>
            </a:extLst>
          </p:cNvPr>
          <p:cNvSpPr>
            <a:spLocks noGrp="1"/>
          </p:cNvSpPr>
          <p:nvPr>
            <p:ph type="dt" sz="half" idx="10"/>
          </p:nvPr>
        </p:nvSpPr>
        <p:spPr/>
        <p:txBody>
          <a:bodyPr/>
          <a:lstStyle/>
          <a:p>
            <a:fld id="{D69805E6-B217-4969-994D-F765A4DFFCA4}" type="datetime1">
              <a:rPr lang="lv-LV" smtClean="0"/>
              <a:t>25.08.2022</a:t>
            </a:fld>
            <a:endParaRPr lang="lv-LV"/>
          </a:p>
        </p:txBody>
      </p:sp>
      <p:sp>
        <p:nvSpPr>
          <p:cNvPr id="5" name="Footer Placeholder 4">
            <a:extLst>
              <a:ext uri="{FF2B5EF4-FFF2-40B4-BE49-F238E27FC236}">
                <a16:creationId xmlns:a16="http://schemas.microsoft.com/office/drawing/2014/main" id="{ACD01F4B-6409-4E5D-BD2E-DD32DB320CC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161CC5C-F6DF-4018-882D-F0F8E6062DC3}"/>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1660256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1C80D-D597-405E-94CE-99E2A2EB8728}"/>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2FFA1117-73BC-433A-AEF9-D9D98C4F576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6044CB5-1051-4CA2-9D28-E07DFAD9C0EF}"/>
              </a:ext>
            </a:extLst>
          </p:cNvPr>
          <p:cNvSpPr>
            <a:spLocks noGrp="1"/>
          </p:cNvSpPr>
          <p:nvPr>
            <p:ph type="dt" sz="half" idx="10"/>
          </p:nvPr>
        </p:nvSpPr>
        <p:spPr/>
        <p:txBody>
          <a:bodyPr/>
          <a:lstStyle/>
          <a:p>
            <a:fld id="{9F0BD2C8-BF48-4450-820A-ABDD63D746CC}" type="datetime1">
              <a:rPr lang="lv-LV" smtClean="0"/>
              <a:t>25.08.2022</a:t>
            </a:fld>
            <a:endParaRPr lang="lv-LV"/>
          </a:p>
        </p:txBody>
      </p:sp>
      <p:sp>
        <p:nvSpPr>
          <p:cNvPr id="5" name="Footer Placeholder 4">
            <a:extLst>
              <a:ext uri="{FF2B5EF4-FFF2-40B4-BE49-F238E27FC236}">
                <a16:creationId xmlns:a16="http://schemas.microsoft.com/office/drawing/2014/main" id="{C0DC145B-742B-442F-AE7A-5DA4105724D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2047218-5892-4856-9737-1D735A9DEE5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471804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A9D3A3-F596-47A8-B2CB-3D3F22C22F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5321F65E-3C3E-4BA6-9EAE-F0DD817808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A6D1C891-1A0C-45AE-925A-F2D75C746474}"/>
              </a:ext>
            </a:extLst>
          </p:cNvPr>
          <p:cNvSpPr>
            <a:spLocks noGrp="1"/>
          </p:cNvSpPr>
          <p:nvPr>
            <p:ph type="dt" sz="half" idx="10"/>
          </p:nvPr>
        </p:nvSpPr>
        <p:spPr/>
        <p:txBody>
          <a:bodyPr/>
          <a:lstStyle/>
          <a:p>
            <a:fld id="{4FF426BE-02D2-444A-8AD9-7F90224536A0}" type="datetime1">
              <a:rPr lang="lv-LV" smtClean="0"/>
              <a:t>25.08.2022</a:t>
            </a:fld>
            <a:endParaRPr lang="lv-LV"/>
          </a:p>
        </p:txBody>
      </p:sp>
      <p:sp>
        <p:nvSpPr>
          <p:cNvPr id="5" name="Footer Placeholder 4">
            <a:extLst>
              <a:ext uri="{FF2B5EF4-FFF2-40B4-BE49-F238E27FC236}">
                <a16:creationId xmlns:a16="http://schemas.microsoft.com/office/drawing/2014/main" id="{B7D7F6DA-226A-4667-A90B-C1A4032144E3}"/>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F256EC0-5C4D-4E04-9DED-F90BA05C9F70}"/>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94032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4AE4F-D859-4E02-B5F7-0A8BBE91B74D}"/>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96DB30F3-B35B-486F-9CFE-FE5F75F9E41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1E99B0FA-29E2-49C8-A24F-0D16024AD926}"/>
              </a:ext>
            </a:extLst>
          </p:cNvPr>
          <p:cNvSpPr>
            <a:spLocks noGrp="1"/>
          </p:cNvSpPr>
          <p:nvPr>
            <p:ph type="dt" sz="half" idx="10"/>
          </p:nvPr>
        </p:nvSpPr>
        <p:spPr/>
        <p:txBody>
          <a:bodyPr/>
          <a:lstStyle/>
          <a:p>
            <a:fld id="{A63CBFF9-55A0-48DD-863C-1EF9A2B489B3}" type="datetime1">
              <a:rPr lang="lv-LV" smtClean="0"/>
              <a:t>25.08.2022</a:t>
            </a:fld>
            <a:endParaRPr lang="lv-LV"/>
          </a:p>
        </p:txBody>
      </p:sp>
      <p:sp>
        <p:nvSpPr>
          <p:cNvPr id="5" name="Footer Placeholder 4">
            <a:extLst>
              <a:ext uri="{FF2B5EF4-FFF2-40B4-BE49-F238E27FC236}">
                <a16:creationId xmlns:a16="http://schemas.microsoft.com/office/drawing/2014/main" id="{226A54D9-F2B8-4AA7-B4F6-FF5E5DA70F1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7A996752-5692-4D7F-970E-D168588F648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361743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5596C-E771-443B-821F-0D638C1671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5BAD1B10-454B-4BC2-9C29-05FD2835B4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8486B8C-0F10-4109-8B56-C28926EE25DB}"/>
              </a:ext>
            </a:extLst>
          </p:cNvPr>
          <p:cNvSpPr>
            <a:spLocks noGrp="1"/>
          </p:cNvSpPr>
          <p:nvPr>
            <p:ph type="dt" sz="half" idx="10"/>
          </p:nvPr>
        </p:nvSpPr>
        <p:spPr/>
        <p:txBody>
          <a:bodyPr/>
          <a:lstStyle/>
          <a:p>
            <a:fld id="{6BED0C2B-121A-4E3C-AA48-2EE028E8554B}" type="datetime1">
              <a:rPr lang="lv-LV" smtClean="0"/>
              <a:t>25.08.2022</a:t>
            </a:fld>
            <a:endParaRPr lang="lv-LV"/>
          </a:p>
        </p:txBody>
      </p:sp>
      <p:sp>
        <p:nvSpPr>
          <p:cNvPr id="5" name="Footer Placeholder 4">
            <a:extLst>
              <a:ext uri="{FF2B5EF4-FFF2-40B4-BE49-F238E27FC236}">
                <a16:creationId xmlns:a16="http://schemas.microsoft.com/office/drawing/2014/main" id="{4ABFD3C6-A7C4-459E-91C7-E0354EF4D5D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AF4D1F8-0EED-4FEE-BC21-5D04711E708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1691119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44770-900D-46B8-B552-166C625FB9B3}"/>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8E5C343A-9F7C-4367-99E4-A44E5F18342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57513303-D48C-4125-B7D6-0B025A5C1F9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CC90E000-911F-4531-9812-8A9BA91311EF}"/>
              </a:ext>
            </a:extLst>
          </p:cNvPr>
          <p:cNvSpPr>
            <a:spLocks noGrp="1"/>
          </p:cNvSpPr>
          <p:nvPr>
            <p:ph type="dt" sz="half" idx="10"/>
          </p:nvPr>
        </p:nvSpPr>
        <p:spPr/>
        <p:txBody>
          <a:bodyPr/>
          <a:lstStyle/>
          <a:p>
            <a:fld id="{2A46585D-5860-42EA-BC04-958640442EEF}" type="datetime1">
              <a:rPr lang="lv-LV" smtClean="0"/>
              <a:t>25.08.2022</a:t>
            </a:fld>
            <a:endParaRPr lang="lv-LV"/>
          </a:p>
        </p:txBody>
      </p:sp>
      <p:sp>
        <p:nvSpPr>
          <p:cNvPr id="6" name="Footer Placeholder 5">
            <a:extLst>
              <a:ext uri="{FF2B5EF4-FFF2-40B4-BE49-F238E27FC236}">
                <a16:creationId xmlns:a16="http://schemas.microsoft.com/office/drawing/2014/main" id="{D3C973FD-DD46-476C-A69E-FAA26BF14DB0}"/>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4C5F6B8B-37ED-4DA7-95F5-865B32A57514}"/>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605272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072DD-D3F0-4757-9BD6-C37E08072F8E}"/>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D6D1340-8368-4830-9954-AF148229E3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7A73873-8F63-4ED1-939E-97E691C7E62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2395FE38-6013-42C3-BA34-F944F66E7B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2B60DAC-B9FF-4B8A-A33E-4E45BC29D29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3D10AA55-1441-42A3-B7B6-FB7B7E1D1E22}"/>
              </a:ext>
            </a:extLst>
          </p:cNvPr>
          <p:cNvSpPr>
            <a:spLocks noGrp="1"/>
          </p:cNvSpPr>
          <p:nvPr>
            <p:ph type="dt" sz="half" idx="10"/>
          </p:nvPr>
        </p:nvSpPr>
        <p:spPr/>
        <p:txBody>
          <a:bodyPr/>
          <a:lstStyle/>
          <a:p>
            <a:fld id="{422CF396-1E32-4985-81A3-0556903C9572}" type="datetime1">
              <a:rPr lang="lv-LV" smtClean="0"/>
              <a:t>25.08.2022</a:t>
            </a:fld>
            <a:endParaRPr lang="lv-LV"/>
          </a:p>
        </p:txBody>
      </p:sp>
      <p:sp>
        <p:nvSpPr>
          <p:cNvPr id="8" name="Footer Placeholder 7">
            <a:extLst>
              <a:ext uri="{FF2B5EF4-FFF2-40B4-BE49-F238E27FC236}">
                <a16:creationId xmlns:a16="http://schemas.microsoft.com/office/drawing/2014/main" id="{296A7952-08B9-410A-9A2C-89C7F755CEC7}"/>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FE051B72-6075-4FED-8A74-26A5AACB0458}"/>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509007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F22A-5154-42A4-8FDC-C0980A103EB4}"/>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72C3E2BF-AFF7-4BED-A9A9-8B414F2407CF}"/>
              </a:ext>
            </a:extLst>
          </p:cNvPr>
          <p:cNvSpPr>
            <a:spLocks noGrp="1"/>
          </p:cNvSpPr>
          <p:nvPr>
            <p:ph type="dt" sz="half" idx="10"/>
          </p:nvPr>
        </p:nvSpPr>
        <p:spPr/>
        <p:txBody>
          <a:bodyPr/>
          <a:lstStyle/>
          <a:p>
            <a:fld id="{95999C68-CA26-462B-9793-05A1F585E94C}" type="datetime1">
              <a:rPr lang="lv-LV" smtClean="0"/>
              <a:t>25.08.2022</a:t>
            </a:fld>
            <a:endParaRPr lang="lv-LV"/>
          </a:p>
        </p:txBody>
      </p:sp>
      <p:sp>
        <p:nvSpPr>
          <p:cNvPr id="4" name="Footer Placeholder 3">
            <a:extLst>
              <a:ext uri="{FF2B5EF4-FFF2-40B4-BE49-F238E27FC236}">
                <a16:creationId xmlns:a16="http://schemas.microsoft.com/office/drawing/2014/main" id="{9B78B90B-E700-4F6A-B2DB-36AFEF9D0CFA}"/>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8D1AF10E-69CF-4619-9ED2-145FEA05685C}"/>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891499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52366F-718D-4842-AF78-FCE89E7C26CD}"/>
              </a:ext>
            </a:extLst>
          </p:cNvPr>
          <p:cNvSpPr>
            <a:spLocks noGrp="1"/>
          </p:cNvSpPr>
          <p:nvPr>
            <p:ph type="dt" sz="half" idx="10"/>
          </p:nvPr>
        </p:nvSpPr>
        <p:spPr/>
        <p:txBody>
          <a:bodyPr/>
          <a:lstStyle/>
          <a:p>
            <a:fld id="{249173F8-7ECF-4444-AA3E-69479D4DC6D1}" type="datetime1">
              <a:rPr lang="lv-LV" smtClean="0"/>
              <a:t>25.08.2022</a:t>
            </a:fld>
            <a:endParaRPr lang="lv-LV"/>
          </a:p>
        </p:txBody>
      </p:sp>
      <p:sp>
        <p:nvSpPr>
          <p:cNvPr id="3" name="Footer Placeholder 2">
            <a:extLst>
              <a:ext uri="{FF2B5EF4-FFF2-40B4-BE49-F238E27FC236}">
                <a16:creationId xmlns:a16="http://schemas.microsoft.com/office/drawing/2014/main" id="{7E184B18-488C-4FA3-9907-A1045D131B89}"/>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370C40DD-E728-4C08-B30C-41C67FAE7E0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3168608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98808-2506-4E31-90CD-EC082ED6E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EF5E1E40-E781-448B-A6A0-504825E5BA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5778C314-E164-46AA-B373-D56F96388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61C79A5-2492-40C4-AE12-F300F14BEEBD}"/>
              </a:ext>
            </a:extLst>
          </p:cNvPr>
          <p:cNvSpPr>
            <a:spLocks noGrp="1"/>
          </p:cNvSpPr>
          <p:nvPr>
            <p:ph type="dt" sz="half" idx="10"/>
          </p:nvPr>
        </p:nvSpPr>
        <p:spPr/>
        <p:txBody>
          <a:bodyPr/>
          <a:lstStyle/>
          <a:p>
            <a:fld id="{EBDDF9CB-AED9-42D0-B959-FFD159A078E2}" type="datetime1">
              <a:rPr lang="lv-LV" smtClean="0"/>
              <a:t>25.08.2022</a:t>
            </a:fld>
            <a:endParaRPr lang="lv-LV"/>
          </a:p>
        </p:txBody>
      </p:sp>
      <p:sp>
        <p:nvSpPr>
          <p:cNvPr id="6" name="Footer Placeholder 5">
            <a:extLst>
              <a:ext uri="{FF2B5EF4-FFF2-40B4-BE49-F238E27FC236}">
                <a16:creationId xmlns:a16="http://schemas.microsoft.com/office/drawing/2014/main" id="{B622ED8D-BCE6-4EF2-843D-65202B99B1F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2D02A51F-04B6-4DCE-BF44-14B69A30548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426082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7BDBA-15F4-485A-9195-EBC04C0B0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580DC459-5CEA-4200-8FE2-0EF436D9DA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088DEC51-05B6-4D16-BAB7-C4640CDCB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D197F6-64C6-494D-9C45-CC8CE4633587}"/>
              </a:ext>
            </a:extLst>
          </p:cNvPr>
          <p:cNvSpPr>
            <a:spLocks noGrp="1"/>
          </p:cNvSpPr>
          <p:nvPr>
            <p:ph type="dt" sz="half" idx="10"/>
          </p:nvPr>
        </p:nvSpPr>
        <p:spPr/>
        <p:txBody>
          <a:bodyPr/>
          <a:lstStyle/>
          <a:p>
            <a:fld id="{5C777D94-5949-47AE-8198-9476E3432D65}" type="datetime1">
              <a:rPr lang="lv-LV" smtClean="0"/>
              <a:t>25.08.2022</a:t>
            </a:fld>
            <a:endParaRPr lang="lv-LV"/>
          </a:p>
        </p:txBody>
      </p:sp>
      <p:sp>
        <p:nvSpPr>
          <p:cNvPr id="6" name="Footer Placeholder 5">
            <a:extLst>
              <a:ext uri="{FF2B5EF4-FFF2-40B4-BE49-F238E27FC236}">
                <a16:creationId xmlns:a16="http://schemas.microsoft.com/office/drawing/2014/main" id="{493D65D5-B499-4418-BD8E-A47CA3AC11E3}"/>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61E0F8D7-17CA-4F31-BAFC-236A4DDEB0E2}"/>
              </a:ext>
            </a:extLst>
          </p:cNvPr>
          <p:cNvSpPr>
            <a:spLocks noGrp="1"/>
          </p:cNvSpPr>
          <p:nvPr>
            <p:ph type="sldNum" sz="quarter" idx="12"/>
          </p:nvPr>
        </p:nvSpPr>
        <p:spPr/>
        <p:txBody>
          <a:bodyPr/>
          <a:lstStyle/>
          <a:p>
            <a:fld id="{EAC23E1F-688A-4D25-9E2F-0B5293268EA6}" type="slidenum">
              <a:rPr lang="lv-LV" smtClean="0"/>
              <a:t>‹#›</a:t>
            </a:fld>
            <a:endParaRPr lang="lv-LV"/>
          </a:p>
        </p:txBody>
      </p:sp>
    </p:spTree>
    <p:extLst>
      <p:ext uri="{BB962C8B-B14F-4D97-AF65-F5344CB8AC3E}">
        <p14:creationId xmlns:p14="http://schemas.microsoft.com/office/powerpoint/2010/main" val="2727415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2B389F-B1B2-4D13-A8ED-99A5EF6C13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48908360-6DC8-48A0-8DF2-9665F61760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BF2EE32E-1696-417C-ACF6-9E9209C857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4AF032-55F5-4B91-BCAF-5E782F6C0DA9}" type="datetime1">
              <a:rPr lang="lv-LV" smtClean="0"/>
              <a:t>25.08.2022</a:t>
            </a:fld>
            <a:endParaRPr lang="lv-LV"/>
          </a:p>
        </p:txBody>
      </p:sp>
      <p:sp>
        <p:nvSpPr>
          <p:cNvPr id="5" name="Footer Placeholder 4">
            <a:extLst>
              <a:ext uri="{FF2B5EF4-FFF2-40B4-BE49-F238E27FC236}">
                <a16:creationId xmlns:a16="http://schemas.microsoft.com/office/drawing/2014/main" id="{0B9D743E-A039-4EBD-B920-503CE5FCC2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A3772485-9BE2-4C2E-A0DE-9EDB490E3A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23E1F-688A-4D25-9E2F-0B5293268EA6}" type="slidenum">
              <a:rPr lang="lv-LV" smtClean="0"/>
              <a:t>‹#›</a:t>
            </a:fld>
            <a:endParaRPr lang="lv-LV"/>
          </a:p>
        </p:txBody>
      </p:sp>
    </p:spTree>
    <p:extLst>
      <p:ext uri="{BB962C8B-B14F-4D97-AF65-F5344CB8AC3E}">
        <p14:creationId xmlns:p14="http://schemas.microsoft.com/office/powerpoint/2010/main" val="186583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eur-lex.europa.eu/legal-content/LV/TXT/HTML/?uri=CELEX:32021R1963&amp;from=EN" TargetMode="External"/><Relationship Id="rId1" Type="http://schemas.openxmlformats.org/officeDocument/2006/relationships/slideLayout" Target="../slideLayouts/slideLayout2.xml"/><Relationship Id="rId4" Type="http://schemas.openxmlformats.org/officeDocument/2006/relationships/hyperlink" Target="https://www.easa.europa.eu/document-library/agency-decisions/ed-decision-2022011r"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0700" y="152399"/>
            <a:ext cx="2946400" cy="3352801"/>
          </a:xfrm>
          <a:prstGeom prst="rect">
            <a:avLst/>
          </a:prstGeom>
        </p:spPr>
      </p:pic>
      <p:sp>
        <p:nvSpPr>
          <p:cNvPr id="3" name="Subtitle 2"/>
          <p:cNvSpPr>
            <a:spLocks noGrp="1"/>
          </p:cNvSpPr>
          <p:nvPr>
            <p:ph type="subTitle" idx="1"/>
          </p:nvPr>
        </p:nvSpPr>
        <p:spPr>
          <a:xfrm>
            <a:off x="2879416" y="5105400"/>
            <a:ext cx="6400800" cy="838200"/>
          </a:xfrm>
        </p:spPr>
        <p:txBody>
          <a:bodyPr>
            <a:noAutofit/>
          </a:bodyPr>
          <a:lstStyle/>
          <a:p>
            <a:endParaRPr lang="lv-LV" sz="1400" dirty="0">
              <a:latin typeface="Verdana" panose="020B0604030504040204" pitchFamily="34" charset="0"/>
              <a:ea typeface="Verdana" panose="020B0604030504040204" pitchFamily="34" charset="0"/>
              <a:cs typeface="Verdana" panose="020B0604030504040204" pitchFamily="34" charset="0"/>
            </a:endParaRPr>
          </a:p>
          <a:p>
            <a:endParaRPr lang="lv-LV" sz="1400" dirty="0">
              <a:latin typeface="Times New Roman" panose="02020603050405020304" pitchFamily="18" charset="0"/>
              <a:cs typeface="Times New Roman" panose="02020603050405020304" pitchFamily="18" charset="0"/>
            </a:endParaRPr>
          </a:p>
        </p:txBody>
      </p:sp>
      <p:sp>
        <p:nvSpPr>
          <p:cNvPr id="6" name="Subtitle 2"/>
          <p:cNvSpPr txBox="1">
            <a:spLocks/>
          </p:cNvSpPr>
          <p:nvPr/>
        </p:nvSpPr>
        <p:spPr>
          <a:xfrm>
            <a:off x="2895600" y="6096000"/>
            <a:ext cx="6400800" cy="609600"/>
          </a:xfrm>
          <a:prstGeom prst="rect">
            <a:avLst/>
          </a:prstGeom>
        </p:spPr>
        <p:txBody>
          <a:bodyPr vert="horz" lIns="93957" tIns="46979" rIns="93957" bIns="46979"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lv-LV" sz="1400" dirty="0">
                <a:solidFill>
                  <a:schemeClr val="tx1"/>
                </a:solidFill>
                <a:latin typeface="Verdana" panose="020B0604030504040204" pitchFamily="34" charset="0"/>
                <a:ea typeface="Verdana" panose="020B0604030504040204" pitchFamily="34" charset="0"/>
                <a:cs typeface="Verdana" panose="020B0604030504040204" pitchFamily="34" charset="0"/>
              </a:rPr>
              <a:t>2022. gada augusts</a:t>
            </a:r>
          </a:p>
          <a:p>
            <a:r>
              <a:rPr lang="en-US" sz="1400" dirty="0">
                <a:solidFill>
                  <a:schemeClr val="tx1"/>
                </a:solidFill>
                <a:latin typeface="Verdana" panose="020B0604030504040204" pitchFamily="34" charset="0"/>
                <a:ea typeface="Verdana" panose="020B0604030504040204" pitchFamily="34" charset="0"/>
                <a:cs typeface="Verdana" panose="020B0604030504040204" pitchFamily="34" charset="0"/>
              </a:rPr>
              <a:t>Riga, Latvia</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0" y="6622199"/>
            <a:ext cx="9144000" cy="244656"/>
          </a:xfrm>
          <a:prstGeom prst="rect">
            <a:avLst/>
          </a:prstGeom>
        </p:spPr>
      </p:pic>
      <p:sp>
        <p:nvSpPr>
          <p:cNvPr id="2" name="Title 1"/>
          <p:cNvSpPr>
            <a:spLocks noGrp="1"/>
          </p:cNvSpPr>
          <p:nvPr>
            <p:ph type="ctrTitle"/>
          </p:nvPr>
        </p:nvSpPr>
        <p:spPr>
          <a:xfrm>
            <a:off x="2209800" y="2921000"/>
            <a:ext cx="7772400" cy="1560848"/>
          </a:xfrm>
        </p:spPr>
        <p:txBody>
          <a:bodyPr>
            <a:noAutofit/>
          </a:bodyPr>
          <a:lstStyle/>
          <a:p>
            <a:r>
              <a:rPr lang="lv-LV" sz="2400" b="1"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Drošības pārvaldības sistēmas (SMS) Gaisa kuģu tehniskās apkopes organizācijās</a:t>
            </a:r>
            <a:br>
              <a:rPr lang="lv-LV" sz="2400" b="1"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br>
            <a:r>
              <a:rPr lang="lv-LV" sz="2400" b="1"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rPr>
              <a:t>(ieviests ar Komisijas regulu 2021/1963)</a:t>
            </a:r>
            <a:endParaRPr lang="en-US" sz="2400" b="1" dirty="0">
              <a:solidFill>
                <a:schemeClr val="accent1">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1812897" y="1033670"/>
            <a:ext cx="10050449" cy="5092505"/>
          </a:xfrm>
        </p:spPr>
        <p:txBody>
          <a:bodyPr>
            <a:noAutofit/>
          </a:bodyPr>
          <a:lstStyle/>
          <a:p>
            <a:pPr lvl="1"/>
            <a:r>
              <a:rPr lang="lv-LV" dirty="0"/>
              <a:t>Galvenās izmaiņas </a:t>
            </a:r>
            <a:r>
              <a:rPr lang="lv-LV" dirty="0" err="1"/>
              <a:t>Section</a:t>
            </a:r>
            <a:r>
              <a:rPr lang="lv-LV" dirty="0"/>
              <a:t> A</a:t>
            </a:r>
          </a:p>
          <a:p>
            <a:pPr marL="457200" lvl="1" indent="0">
              <a:buNone/>
            </a:pPr>
            <a:r>
              <a:rPr lang="lv-LV" b="1" dirty="0"/>
              <a:t>145.A.30 </a:t>
            </a:r>
            <a:r>
              <a:rPr lang="lv-LV" b="1" dirty="0" err="1"/>
              <a:t>Personnel</a:t>
            </a:r>
            <a:r>
              <a:rPr lang="lv-LV" b="1" dirty="0"/>
              <a:t> </a:t>
            </a:r>
            <a:r>
              <a:rPr lang="lv-LV" b="1" dirty="0" err="1"/>
              <a:t>requirements</a:t>
            </a:r>
            <a:endParaRPr lang="lv-LV" b="1" dirty="0"/>
          </a:p>
          <a:p>
            <a:r>
              <a:rPr lang="en-US" sz="1800" dirty="0"/>
              <a:t>Accountable manager has a basic understanding of this Regulation (expected to cover 2018/1139 and 1321/2014), in particular new responsibilities to establish and promote safety policy (reference to </a:t>
            </a:r>
            <a:r>
              <a:rPr lang="en-US" sz="1800" i="1" dirty="0"/>
              <a:t>145.a.200(a)(2)</a:t>
            </a:r>
            <a:r>
              <a:rPr lang="en-US" sz="1800" dirty="0"/>
              <a:t>). </a:t>
            </a:r>
          </a:p>
          <a:p>
            <a:r>
              <a:rPr lang="en-US" sz="1800" dirty="0"/>
              <a:t>Nominate safety manager and compliance monitoring manager (reusing as possible and desired the quality system function) </a:t>
            </a:r>
          </a:p>
          <a:p>
            <a:r>
              <a:rPr lang="en-US" sz="1800" b="1" dirty="0"/>
              <a:t>(ca): Person responsible for the safety management processes (‘safety manager’) is subject to approval of the competent authority pursuant article 145.A.85(a)(2). </a:t>
            </a:r>
            <a:endParaRPr lang="en-US" sz="1800" dirty="0"/>
          </a:p>
          <a:p>
            <a:r>
              <a:rPr lang="en-US" sz="1800" dirty="0"/>
              <a:t>Nominated person or group of persons demonstrate a working knowledge of the changes in 1321/2014 as per this amendment and changes in the new MOE/procedures </a:t>
            </a:r>
          </a:p>
          <a:p>
            <a:r>
              <a:rPr lang="en-US" sz="1800" dirty="0"/>
              <a:t>Procedure to change nominated persons may remove the use of the ‘EASA Form 4’ that is no longer necessary </a:t>
            </a:r>
            <a:endParaRPr lang="lv-LV" sz="1800" dirty="0"/>
          </a:p>
          <a:p>
            <a:r>
              <a:rPr lang="en-US" sz="1800" b="1" dirty="0"/>
              <a:t>(e): </a:t>
            </a:r>
            <a:r>
              <a:rPr lang="en-US" sz="1800" b="1" dirty="0" err="1"/>
              <a:t>Organisation</a:t>
            </a:r>
            <a:r>
              <a:rPr lang="en-US" sz="1800" b="1" dirty="0"/>
              <a:t> to establish and control the competency of the safety manager as well as to include in the competence for all personnel an understanding of the application of safety management principles. </a:t>
            </a:r>
            <a:endParaRPr lang="en-US" sz="1800" dirty="0"/>
          </a:p>
          <a:p>
            <a:r>
              <a:rPr lang="en-US" sz="1800" dirty="0"/>
              <a:t>Procedure for airworthiness review under reference to new number </a:t>
            </a:r>
            <a:r>
              <a:rPr lang="en-US" sz="1800" i="1" dirty="0"/>
              <a:t>145.A.37 </a:t>
            </a:r>
            <a:r>
              <a:rPr lang="en-US" dirty="0"/>
              <a:t>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858087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en-US" b="1" dirty="0"/>
              <a:t>145.A.35 Certifying staff and support staff </a:t>
            </a:r>
            <a:r>
              <a:rPr lang="en-US" dirty="0"/>
              <a:t>	</a:t>
            </a:r>
          </a:p>
          <a:p>
            <a:r>
              <a:rPr lang="lv-LV" sz="1800" dirty="0"/>
              <a:t>(a) to (c) no </a:t>
            </a:r>
            <a:r>
              <a:rPr lang="lv-LV" sz="1800" dirty="0" err="1"/>
              <a:t>change</a:t>
            </a:r>
            <a:r>
              <a:rPr lang="lv-LV" sz="1800" dirty="0"/>
              <a:t> </a:t>
            </a:r>
          </a:p>
          <a:p>
            <a:r>
              <a:rPr lang="en-US" sz="1800" dirty="0"/>
              <a:t>(d) to (f) re-wording to emphasize up-to-date knowledge based on recurrent training and to include safety management </a:t>
            </a:r>
          </a:p>
          <a:p>
            <a:r>
              <a:rPr lang="en-US" sz="1800" dirty="0"/>
              <a:t>(g) and (h) no change </a:t>
            </a:r>
          </a:p>
          <a:p>
            <a:r>
              <a:rPr lang="en-US" sz="1800" dirty="0"/>
              <a:t>(</a:t>
            </a:r>
            <a:r>
              <a:rPr lang="en-US" sz="1800" dirty="0" err="1"/>
              <a:t>i</a:t>
            </a:r>
            <a:r>
              <a:rPr lang="en-US" sz="1800" dirty="0"/>
              <a:t>) reworded to account for nominated group of persons instead of single person </a:t>
            </a:r>
          </a:p>
          <a:p>
            <a:r>
              <a:rPr lang="en-US" sz="1800" dirty="0"/>
              <a:t>Former (j) requirement to maintain a record of all certifying and support staff is covered by new 145.A.55(d). </a:t>
            </a:r>
          </a:p>
          <a:p>
            <a:r>
              <a:rPr lang="en-US" sz="1800" dirty="0"/>
              <a:t>All subsequent requirements are changing letter and 145.A.35 (o) is removed </a:t>
            </a:r>
            <a:r>
              <a:rPr lang="en-US" dirty="0"/>
              <a:t>	</a:t>
            </a:r>
          </a:p>
          <a:p>
            <a:pPr lvl="1"/>
            <a:r>
              <a:rPr lang="en-US" dirty="0"/>
              <a:t>	 Training on safety management that can be accomplished through 145.A.30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421084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endParaRPr lang="lv-LV" dirty="0"/>
          </a:p>
          <a:p>
            <a:pPr lvl="1"/>
            <a:r>
              <a:rPr lang="en-US" dirty="0"/>
              <a:t>	 </a:t>
            </a:r>
            <a:r>
              <a:rPr lang="en-US" b="1" dirty="0"/>
              <a:t>145.A.36 </a:t>
            </a:r>
            <a:r>
              <a:rPr lang="en-US" dirty="0"/>
              <a:t>Records of airworthiness review staff is removed</a:t>
            </a:r>
            <a:r>
              <a:rPr lang="lv-LV" dirty="0"/>
              <a:t>.</a:t>
            </a:r>
            <a:r>
              <a:rPr lang="en-US" dirty="0"/>
              <a:t> 	 Refer to 145.A.55(d) 	</a:t>
            </a:r>
          </a:p>
          <a:p>
            <a:pPr lvl="1"/>
            <a:endParaRPr lang="lv-LV" dirty="0"/>
          </a:p>
          <a:p>
            <a:pPr lvl="1"/>
            <a:endParaRPr lang="en-US" dirty="0"/>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293056925"/>
              </p:ext>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642006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r>
              <a:rPr lang="en-US" dirty="0"/>
              <a:t>	 </a:t>
            </a:r>
            <a:r>
              <a:rPr lang="en-US" b="1" dirty="0"/>
              <a:t>145.A.37 Airworthiness review </a:t>
            </a:r>
            <a:r>
              <a:rPr lang="en-US" b="1" dirty="0" err="1"/>
              <a:t>staf</a:t>
            </a:r>
            <a:r>
              <a:rPr lang="lv-LV" b="1" dirty="0"/>
              <a:t>f </a:t>
            </a:r>
            <a:r>
              <a:rPr lang="en-US" dirty="0"/>
              <a:t>	 </a:t>
            </a:r>
            <a:endParaRPr lang="lv-LV" dirty="0"/>
          </a:p>
          <a:p>
            <a:r>
              <a:rPr lang="en-US" dirty="0"/>
              <a:t>Introduced as new number but the content is equivalent to former 145.A.30(k</a:t>
            </a:r>
            <a:r>
              <a:rPr lang="lv-LV" dirty="0"/>
              <a:t>)</a:t>
            </a:r>
          </a:p>
          <a:p>
            <a:r>
              <a:rPr lang="en-US" dirty="0"/>
              <a:t> </a:t>
            </a:r>
            <a:r>
              <a:rPr lang="en-US" sz="2400" dirty="0"/>
              <a:t>Editorial changes to the MOE and the procedures may be needed due to new numbering </a:t>
            </a:r>
          </a:p>
          <a:p>
            <a:r>
              <a:rPr lang="en-US" sz="2400" dirty="0"/>
              <a:t>Eligibility criteria for sailplanes and balloons are relaxed </a:t>
            </a:r>
          </a:p>
          <a:p>
            <a:r>
              <a:rPr lang="en-US" sz="2400" dirty="0"/>
              <a:t>Requirement removed for AR staff to be independent from the continuing airworthiness management process of the aircraft being reviewed </a:t>
            </a:r>
            <a:r>
              <a:rPr lang="en-US" dirty="0"/>
              <a:t>	</a:t>
            </a:r>
          </a:p>
          <a:p>
            <a:r>
              <a:rPr lang="en-US" dirty="0"/>
              <a:t>	</a:t>
            </a:r>
          </a:p>
          <a:p>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429130117"/>
              </p:ext>
            </p:extLst>
          </p:nvPr>
        </p:nvGraphicFramePr>
        <p:xfrm>
          <a:off x="953037" y="5072259"/>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49244">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4924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4924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4924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4924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28932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lv-LV" b="1" dirty="0"/>
              <a:t>145.A.45 Maintenance </a:t>
            </a:r>
            <a:r>
              <a:rPr lang="lv-LV" b="1" dirty="0" err="1"/>
              <a:t>data</a:t>
            </a:r>
            <a:r>
              <a:rPr lang="lv-LV" dirty="0"/>
              <a:t> 	</a:t>
            </a:r>
          </a:p>
          <a:p>
            <a:r>
              <a:rPr lang="en-US" sz="2400" dirty="0"/>
              <a:t>(a) Editorial change including change of reference (old 145.A.55(c) equivalent to 145.A.55(a)(3) </a:t>
            </a:r>
          </a:p>
          <a:p>
            <a:r>
              <a:rPr lang="lv-LV" sz="2400" dirty="0"/>
              <a:t>(b) No </a:t>
            </a:r>
            <a:r>
              <a:rPr lang="lv-LV" sz="2400" dirty="0" err="1"/>
              <a:t>change</a:t>
            </a:r>
            <a:r>
              <a:rPr lang="lv-LV" sz="2400" dirty="0"/>
              <a:t> </a:t>
            </a:r>
          </a:p>
          <a:p>
            <a:r>
              <a:rPr lang="en-US" sz="2400" dirty="0"/>
              <a:t>(c) Detected inaccurate, incomplete or ambiguous maintenance is also recorded as part of the internal safety reporting scheme (referred to in point 145.A.202) </a:t>
            </a:r>
          </a:p>
          <a:p>
            <a:r>
              <a:rPr lang="lv-LV" sz="2400" dirty="0"/>
              <a:t>(d) </a:t>
            </a:r>
            <a:r>
              <a:rPr lang="lv-LV" sz="2400" dirty="0" err="1"/>
              <a:t>editorial</a:t>
            </a:r>
            <a:r>
              <a:rPr lang="lv-LV" sz="2400" dirty="0"/>
              <a:t> </a:t>
            </a:r>
          </a:p>
          <a:p>
            <a:r>
              <a:rPr lang="en-US" sz="2400" dirty="0"/>
              <a:t>(e) added that also long maintenance tasks shall be transcribed onto the work cards or worksheets </a:t>
            </a:r>
            <a:r>
              <a:rPr lang="en-US" dirty="0"/>
              <a:t>	</a:t>
            </a:r>
          </a:p>
          <a:p>
            <a:pPr lvl="1"/>
            <a:r>
              <a:rPr lang="en-US" dirty="0"/>
              <a:t>	</a:t>
            </a:r>
            <a:r>
              <a:rPr lang="en-US" sz="1800" dirty="0"/>
              <a:t>In case of non-compliance with paragraph 145.A.45(c) in respect to notification to the author an oversight finding should be raised </a:t>
            </a:r>
            <a:r>
              <a:rPr lang="en-US"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84256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lv-LV" b="1" dirty="0"/>
              <a:t>145.A.47 </a:t>
            </a:r>
            <a:r>
              <a:rPr lang="lv-LV" b="1" dirty="0" err="1"/>
              <a:t>Production</a:t>
            </a:r>
            <a:r>
              <a:rPr lang="lv-LV" b="1" dirty="0"/>
              <a:t> </a:t>
            </a:r>
            <a:r>
              <a:rPr lang="lv-LV" b="1" dirty="0" err="1"/>
              <a:t>planning</a:t>
            </a:r>
            <a:r>
              <a:rPr lang="lv-LV" b="1" dirty="0"/>
              <a:t> </a:t>
            </a:r>
            <a:r>
              <a:rPr lang="lv-LV" dirty="0"/>
              <a:t>	</a:t>
            </a:r>
          </a:p>
          <a:p>
            <a:r>
              <a:rPr lang="lv-LV" sz="2400" dirty="0"/>
              <a:t>(a) no </a:t>
            </a:r>
            <a:r>
              <a:rPr lang="lv-LV" sz="2400" dirty="0" err="1"/>
              <a:t>change</a:t>
            </a:r>
            <a:r>
              <a:rPr lang="lv-LV" sz="2400" dirty="0"/>
              <a:t> </a:t>
            </a:r>
          </a:p>
          <a:p>
            <a:r>
              <a:rPr lang="en-US" sz="2400" dirty="0"/>
              <a:t>(b) planning shall take into account the human performance, including the threat of fatigue, as part of the management system </a:t>
            </a:r>
          </a:p>
          <a:p>
            <a:r>
              <a:rPr lang="lv-LV" sz="2400" dirty="0"/>
              <a:t>(c) no </a:t>
            </a:r>
            <a:r>
              <a:rPr lang="lv-LV" sz="2400" dirty="0" err="1"/>
              <a:t>change</a:t>
            </a:r>
            <a:r>
              <a:rPr lang="lv-LV" sz="2400" dirty="0"/>
              <a:t> </a:t>
            </a:r>
          </a:p>
          <a:p>
            <a:r>
              <a:rPr lang="en-US" sz="2400" dirty="0"/>
              <a:t>(d) new: The </a:t>
            </a:r>
            <a:r>
              <a:rPr lang="en-US" sz="2400" dirty="0" err="1"/>
              <a:t>organisation</a:t>
            </a:r>
            <a:r>
              <a:rPr lang="en-US" sz="2400" dirty="0"/>
              <a:t> shall ensure that aviation safety hazards associated with external working teams carrying out maintenance at the </a:t>
            </a:r>
            <a:r>
              <a:rPr lang="en-US" sz="2400" dirty="0" err="1"/>
              <a:t>organisation’s</a:t>
            </a:r>
            <a:r>
              <a:rPr lang="en-US" sz="2400" dirty="0"/>
              <a:t> facilities are considered by the </a:t>
            </a:r>
            <a:r>
              <a:rPr lang="en-US" sz="2400" dirty="0" err="1"/>
              <a:t>organisation’s</a:t>
            </a:r>
            <a:r>
              <a:rPr lang="en-US" sz="2400" dirty="0"/>
              <a:t> management system.’ </a:t>
            </a:r>
            <a:r>
              <a:rPr lang="en-US" dirty="0"/>
              <a:t>	</a:t>
            </a:r>
          </a:p>
          <a:p>
            <a:pPr marL="457200" lvl="1" indent="0">
              <a:buNone/>
            </a:pPr>
            <a:r>
              <a:rPr lang="en-US" sz="1800" dirty="0"/>
              <a:t>The </a:t>
            </a:r>
            <a:r>
              <a:rPr lang="en-US" sz="1800" dirty="0" err="1"/>
              <a:t>organisation</a:t>
            </a:r>
            <a:r>
              <a:rPr lang="en-US" sz="1800" dirty="0"/>
              <a:t> should amend current exposition and procedures to account for the changes in this requirement </a:t>
            </a:r>
            <a:r>
              <a:rPr lang="en-US" dirty="0"/>
              <a:t>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744198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r>
              <a:rPr lang="lv-LV" sz="2400" b="1" dirty="0"/>
              <a:t>145.A.48 Performance of maintenance </a:t>
            </a:r>
          </a:p>
          <a:p>
            <a:r>
              <a:rPr lang="en-US" sz="2400" dirty="0"/>
              <a:t>(a) containing former 145.A.80 </a:t>
            </a:r>
          </a:p>
          <a:p>
            <a:r>
              <a:rPr lang="en-US" sz="2400" dirty="0"/>
              <a:t>(b) new: The </a:t>
            </a:r>
            <a:r>
              <a:rPr lang="en-US" sz="2400" dirty="0" err="1"/>
              <a:t>organisation</a:t>
            </a:r>
            <a:r>
              <a:rPr lang="en-US" sz="2400" dirty="0"/>
              <a:t> shall be responsible for the maintenance that is performed within the scope of its approval. </a:t>
            </a:r>
          </a:p>
          <a:p>
            <a:r>
              <a:rPr lang="en-US" sz="2400" dirty="0"/>
              <a:t>(c) (1) to (4) are covering former 145 (a) to (d) </a:t>
            </a:r>
          </a:p>
          <a:p>
            <a:r>
              <a:rPr lang="en-US" sz="2400" dirty="0"/>
              <a:t>(c) (5) new: referring to M(L).A.403(b) for assessment of aircraft defects 	</a:t>
            </a:r>
          </a:p>
          <a:p>
            <a:r>
              <a:rPr lang="en-US" sz="1800" dirty="0"/>
              <a:t>Despite the new points and numbers, there are not potential transition findings with the changes. In case of non-compliance with 145.A.48, an oversight finding should be raised </a:t>
            </a:r>
          </a:p>
          <a:p>
            <a:r>
              <a:rPr lang="en-US" sz="1800" dirty="0"/>
              <a:t>Editorial updates to the MOE and the procedures may be needed due to the changes </a:t>
            </a:r>
            <a:r>
              <a:rPr lang="en-US" dirty="0"/>
              <a:t>	</a:t>
            </a:r>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757353298"/>
              </p:ext>
            </p:extLst>
          </p:nvPr>
        </p:nvGraphicFramePr>
        <p:xfrm>
          <a:off x="10556383" y="5943597"/>
          <a:ext cx="799373"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773973">
                  <a:extLst>
                    <a:ext uri="{9D8B030D-6E8A-4147-A177-3AD203B41FA5}">
                      <a16:colId xmlns:a16="http://schemas.microsoft.com/office/drawing/2014/main" val="3204078494"/>
                    </a:ext>
                  </a:extLst>
                </a:gridCol>
              </a:tblGrid>
              <a:tr h="36516">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651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651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651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651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888960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dirty="0"/>
              <a:t>	</a:t>
            </a:r>
            <a:r>
              <a:rPr lang="en-US" b="1" dirty="0"/>
              <a:t>145.A.50 Certification of maintenance </a:t>
            </a:r>
            <a:endParaRPr lang="lv-LV" b="1" dirty="0"/>
          </a:p>
          <a:p>
            <a:r>
              <a:rPr lang="en-US" sz="2400" dirty="0"/>
              <a:t>(a) change to emphasize that the verification is performed by the certifying staff issuing the CRS </a:t>
            </a:r>
          </a:p>
          <a:p>
            <a:r>
              <a:rPr lang="lv-LV" sz="2400" dirty="0"/>
              <a:t>(b) no </a:t>
            </a:r>
            <a:r>
              <a:rPr lang="lv-LV" sz="2400" dirty="0" err="1"/>
              <a:t>change</a:t>
            </a:r>
            <a:r>
              <a:rPr lang="lv-LV" sz="2400" dirty="0"/>
              <a:t> </a:t>
            </a:r>
          </a:p>
          <a:p>
            <a:r>
              <a:rPr lang="en-US" sz="2400" dirty="0"/>
              <a:t>(c) ‘aircraft operator’ is replaced by ‘person or </a:t>
            </a:r>
            <a:r>
              <a:rPr lang="en-US" sz="2400" dirty="0" err="1"/>
              <a:t>organisation</a:t>
            </a:r>
            <a:r>
              <a:rPr lang="en-US" sz="2400" dirty="0"/>
              <a:t> responsible for the aircraft continuing airworthiness’ </a:t>
            </a:r>
          </a:p>
          <a:p>
            <a:r>
              <a:rPr lang="en-US" sz="2400" dirty="0"/>
              <a:t>(d) change to clarify that CRS is issued by appropriately </a:t>
            </a:r>
            <a:r>
              <a:rPr lang="en-US" sz="2400" dirty="0" err="1"/>
              <a:t>authorised</a:t>
            </a:r>
            <a:r>
              <a:rPr lang="en-US" sz="2400" dirty="0"/>
              <a:t> certifying staff on behalf of the </a:t>
            </a:r>
            <a:r>
              <a:rPr lang="en-US" sz="2400" dirty="0" err="1"/>
              <a:t>organisation</a:t>
            </a:r>
            <a:r>
              <a:rPr lang="en-US" sz="2400" dirty="0"/>
              <a:t>. ‘required maintenance’ is replaced by ‘maintenance that was ordered’ </a:t>
            </a:r>
          </a:p>
          <a:p>
            <a:r>
              <a:rPr lang="lv-LV" sz="2400" dirty="0"/>
              <a:t>(g) no </a:t>
            </a:r>
            <a:r>
              <a:rPr lang="lv-LV" sz="2400" dirty="0" err="1"/>
              <a:t>change</a:t>
            </a:r>
            <a:r>
              <a:rPr lang="lv-LV" sz="2400" dirty="0"/>
              <a:t> </a:t>
            </a:r>
          </a:p>
          <a:p>
            <a:r>
              <a:rPr lang="lv-LV" sz="2400" dirty="0"/>
              <a:t>(f) </a:t>
            </a:r>
            <a:r>
              <a:rPr lang="lv-LV" sz="2400" dirty="0" err="1"/>
              <a:t>editorial</a:t>
            </a:r>
            <a:r>
              <a:rPr lang="lv-LV" sz="2400" dirty="0"/>
              <a:t> </a:t>
            </a:r>
            <a:r>
              <a:rPr lang="lv-LV" sz="2400" dirty="0" err="1"/>
              <a:t>changes</a:t>
            </a:r>
            <a:r>
              <a:rPr lang="lv-LV" sz="2400" dirty="0"/>
              <a:t> </a:t>
            </a:r>
            <a:r>
              <a:rPr lang="lv-LV" dirty="0"/>
              <a:t>	</a:t>
            </a:r>
          </a:p>
          <a:p>
            <a:pPr lvl="1"/>
            <a:endParaRPr lang="en-US" dirty="0"/>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4142298212"/>
              </p:ext>
            </p:extLst>
          </p:nvPr>
        </p:nvGraphicFramePr>
        <p:xfrm>
          <a:off x="953037" y="7215808"/>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7302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7302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7302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7302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7302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222218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r>
              <a:rPr lang="lv-LV" sz="2400" b="1" dirty="0"/>
              <a:t>145.A.55 </a:t>
            </a:r>
            <a:r>
              <a:rPr lang="lv-LV" sz="2400" b="1" dirty="0" err="1"/>
              <a:t>Record-keeping</a:t>
            </a:r>
            <a:r>
              <a:rPr lang="lv-LV" sz="2400" b="1" dirty="0"/>
              <a:t> </a:t>
            </a:r>
            <a:r>
              <a:rPr lang="lv-LV" sz="2400" dirty="0"/>
              <a:t>	</a:t>
            </a:r>
            <a:endParaRPr lang="lv-LV" dirty="0"/>
          </a:p>
          <a:p>
            <a:r>
              <a:rPr lang="en-US" sz="1800" dirty="0"/>
              <a:t>Previous title: ‘Maintenance and airworthiness review records’ </a:t>
            </a:r>
          </a:p>
          <a:p>
            <a:r>
              <a:rPr lang="en-US" sz="1800" dirty="0"/>
              <a:t>(a) Maintenance records: (a)(1) previously (a), (a)(2) previously (b), (a)(3) previously (c), (a)(4) previously (c)(3) </a:t>
            </a:r>
          </a:p>
          <a:p>
            <a:r>
              <a:rPr lang="en-US" sz="1800" dirty="0"/>
              <a:t>(b) Airworthiness review records: (b)(1) previously under (a), (b)(2) previously under (c), (b)(3) previously under (c)(3) </a:t>
            </a:r>
          </a:p>
          <a:p>
            <a:r>
              <a:rPr lang="en-US" sz="1800" dirty="0"/>
              <a:t>(c) </a:t>
            </a:r>
            <a:r>
              <a:rPr lang="en-US" sz="1800" b="1" dirty="0"/>
              <a:t>New</a:t>
            </a:r>
            <a:r>
              <a:rPr lang="en-US" sz="1800" dirty="0"/>
              <a:t>: Management system, contracting and subcontracting records </a:t>
            </a:r>
          </a:p>
          <a:p>
            <a:r>
              <a:rPr lang="en-US" sz="1800" dirty="0"/>
              <a:t>(d) Personnel records: (1)(</a:t>
            </a:r>
            <a:r>
              <a:rPr lang="en-US" sz="1800" dirty="0" err="1"/>
              <a:t>i</a:t>
            </a:r>
            <a:r>
              <a:rPr lang="en-US" sz="1800" dirty="0"/>
              <a:t>) </a:t>
            </a:r>
            <a:r>
              <a:rPr lang="en-US" sz="1800" b="1" dirty="0"/>
              <a:t>new</a:t>
            </a:r>
            <a:r>
              <a:rPr lang="en-US" sz="1800" dirty="0"/>
              <a:t>, (1)(ii) and (2) previously under 145.A.36, (3) previously 145.A.35(j), (4) only partially covered, (5) previously under 145.A.36 and 145.A.35(j) </a:t>
            </a:r>
          </a:p>
          <a:p>
            <a:r>
              <a:rPr lang="en-US" sz="1800" dirty="0"/>
              <a:t>(e) New establishing the need of a record-keeping system </a:t>
            </a:r>
          </a:p>
          <a:p>
            <a:r>
              <a:rPr lang="en-US" sz="1800" dirty="0"/>
              <a:t>(f) New establishing the need to document the format of the records </a:t>
            </a:r>
          </a:p>
          <a:p>
            <a:r>
              <a:rPr lang="en-US" sz="1800" dirty="0"/>
              <a:t>(g) Previously under (c)(1) and (2) </a:t>
            </a:r>
            <a:endParaRPr lang="lv-LV" sz="1800" dirty="0"/>
          </a:p>
          <a:p>
            <a:r>
              <a:rPr lang="en-US" sz="1800" dirty="0"/>
              <a:t> Editorial updates to the MOE and the procedures may be needed due to the changes in references </a:t>
            </a:r>
            <a:r>
              <a:rPr lang="en-US" dirty="0"/>
              <a:t>	</a:t>
            </a:r>
          </a:p>
          <a:p>
            <a:endParaRPr lang="en-US" sz="2000"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074953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r>
              <a:rPr lang="lv-LV" sz="2400" b="1" dirty="0"/>
              <a:t>145.A.60 </a:t>
            </a:r>
            <a:r>
              <a:rPr lang="lv-LV" sz="2400" b="1" dirty="0" err="1"/>
              <a:t>Occurrence</a:t>
            </a:r>
            <a:r>
              <a:rPr lang="lv-LV" sz="2400" b="1" dirty="0"/>
              <a:t> </a:t>
            </a:r>
            <a:r>
              <a:rPr lang="lv-LV" sz="2400" b="1" dirty="0" err="1"/>
              <a:t>reporting</a:t>
            </a:r>
            <a:r>
              <a:rPr lang="lv-LV" sz="2400" b="1" dirty="0"/>
              <a:t> </a:t>
            </a:r>
            <a:r>
              <a:rPr lang="lv-LV" sz="2400" dirty="0"/>
              <a:t>	</a:t>
            </a:r>
          </a:p>
          <a:p>
            <a:r>
              <a:rPr lang="en-US" sz="2400" dirty="0"/>
              <a:t>(a) </a:t>
            </a:r>
            <a:r>
              <a:rPr lang="en-US" sz="2400" b="1" dirty="0"/>
              <a:t>New: </a:t>
            </a:r>
            <a:r>
              <a:rPr lang="en-US" sz="2400" dirty="0"/>
              <a:t>establishing occurrence reporting as part of the management system and in compliance with regulations EU) No 376/2014 and (EU) 2018/1139. Previously partially covered. </a:t>
            </a:r>
          </a:p>
          <a:p>
            <a:r>
              <a:rPr lang="en-US" sz="2400" dirty="0"/>
              <a:t>(b) reworded but previously under 145.A.60(a) </a:t>
            </a:r>
          </a:p>
          <a:p>
            <a:r>
              <a:rPr lang="en-US" sz="2400" dirty="0"/>
              <a:t>(c) </a:t>
            </a:r>
            <a:r>
              <a:rPr lang="en-US" sz="2400" b="1" dirty="0"/>
              <a:t>New</a:t>
            </a:r>
            <a:r>
              <a:rPr lang="en-US" sz="2400" dirty="0"/>
              <a:t>: reporting such events to the person or </a:t>
            </a:r>
            <a:r>
              <a:rPr lang="en-US" sz="2400" dirty="0" err="1"/>
              <a:t>organisation</a:t>
            </a:r>
            <a:r>
              <a:rPr lang="en-US" sz="2400" dirty="0"/>
              <a:t> that is responsible for the continuing airworthiness of that aircraft </a:t>
            </a:r>
          </a:p>
          <a:p>
            <a:r>
              <a:rPr lang="en-US" sz="2400" dirty="0"/>
              <a:t>(d) </a:t>
            </a:r>
            <a:r>
              <a:rPr lang="en-US" sz="2400" b="1" dirty="0"/>
              <a:t>new</a:t>
            </a:r>
            <a:r>
              <a:rPr lang="en-US" sz="2400" dirty="0"/>
              <a:t>: establishing the requirements for </a:t>
            </a:r>
            <a:r>
              <a:rPr lang="en-US" sz="2400" dirty="0" err="1"/>
              <a:t>organisations</a:t>
            </a:r>
            <a:r>
              <a:rPr lang="en-US" sz="2400" dirty="0"/>
              <a:t> that do not have their principal place of business in a Member State, establishing both initial mandatory reports and, where relevant, a follow-up report </a:t>
            </a:r>
            <a:r>
              <a:rPr lang="en-US" dirty="0"/>
              <a:t>	</a:t>
            </a:r>
          </a:p>
          <a:p>
            <a:pPr lvl="1"/>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477884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2477036"/>
          </a:xfrm>
        </p:spPr>
        <p:txBody>
          <a:bodyPr>
            <a:noAutofit/>
          </a:bodyPr>
          <a:lstStyle/>
          <a:p>
            <a:r>
              <a:rPr lang="lv-LV" dirty="0"/>
              <a:t>KOMISIJAS ĪSTENOŠANAS REGULA (ES) 2021/1963 (2021. gada 8. novembris), ar ko Regulu (ES) Nr. 1321/2014 groza attiecībā uz drošības pārvaldības sistēmām tehniskās apkopes organizācijās, kā arī labo minēto regulu</a:t>
            </a:r>
          </a:p>
          <a:p>
            <a:r>
              <a:rPr lang="lv-LV" sz="2000" dirty="0">
                <a:hlinkClick r:id="rId2"/>
              </a:rPr>
              <a:t>https://eur-lex.europa.eu/legal-content/LV/TXT/HTML/?uri=CELEX:32021R1963&amp;from=EN</a:t>
            </a:r>
            <a:r>
              <a:rPr lang="lv-LV" sz="2000" dirty="0"/>
              <a:t> </a:t>
            </a:r>
          </a:p>
          <a:p>
            <a:pPr lvl="1"/>
            <a:endParaRPr lang="lv-LV"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652752503"/>
              </p:ext>
            </p:extLst>
          </p:nvPr>
        </p:nvGraphicFramePr>
        <p:xfrm>
          <a:off x="953037" y="3674563"/>
          <a:ext cx="10400763" cy="3291840"/>
        </p:xfrm>
        <a:graphic>
          <a:graphicData uri="http://schemas.openxmlformats.org/drawingml/2006/table">
            <a:tbl>
              <a:tblPr/>
              <a:tblGrid>
                <a:gridCol w="155175">
                  <a:extLst>
                    <a:ext uri="{9D8B030D-6E8A-4147-A177-3AD203B41FA5}">
                      <a16:colId xmlns:a16="http://schemas.microsoft.com/office/drawing/2014/main" val="3330504128"/>
                    </a:ext>
                  </a:extLst>
                </a:gridCol>
                <a:gridCol w="25400">
                  <a:extLst>
                    <a:ext uri="{9D8B030D-6E8A-4147-A177-3AD203B41FA5}">
                      <a16:colId xmlns:a16="http://schemas.microsoft.com/office/drawing/2014/main" val="3204078494"/>
                    </a:ext>
                  </a:extLst>
                </a:gridCol>
                <a:gridCol w="10220188">
                  <a:extLst>
                    <a:ext uri="{9D8B030D-6E8A-4147-A177-3AD203B41FA5}">
                      <a16:colId xmlns:a16="http://schemas.microsoft.com/office/drawing/2014/main" val="1338753682"/>
                    </a:ext>
                  </a:extLst>
                </a:gridCol>
              </a:tblGrid>
              <a:tr h="1400469">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r>
                        <a:rPr lang="lv-LV" dirty="0"/>
                        <a:t>Šī regula stājas spēkā divdesmitajā dienā pēc tās publicēšanas Eiropas Savienības Oficiālajā Vēstnesī.</a:t>
                      </a:r>
                    </a:p>
                    <a:p>
                      <a:r>
                        <a:rPr lang="lv-LV" dirty="0"/>
                        <a:t>To piemēro no 2022. gada 2. decembra.</a:t>
                      </a:r>
                    </a:p>
                    <a:p>
                      <a:endParaRPr lang="lv-LV" dirty="0"/>
                    </a:p>
                    <a:p>
                      <a:pPr marL="0" marR="0" lvl="0" indent="0" algn="l" defTabSz="914400" rtl="0" eaLnBrk="1" fontAlgn="auto" latinLnBrk="0" hangingPunct="1">
                        <a:lnSpc>
                          <a:spcPct val="100000"/>
                        </a:lnSpc>
                        <a:spcBef>
                          <a:spcPts val="0"/>
                        </a:spcBef>
                        <a:spcAft>
                          <a:spcPts val="0"/>
                        </a:spcAft>
                        <a:buClrTx/>
                        <a:buSzTx/>
                        <a:buFontTx/>
                        <a:buNone/>
                        <a:tabLst/>
                        <a:defRPr/>
                      </a:pPr>
                      <a:r>
                        <a:rPr lang="lv-LV" b="1" dirty="0"/>
                        <a:t>AMC un GM</a:t>
                      </a:r>
                    </a:p>
                    <a:p>
                      <a:pPr marL="0" marR="0" lvl="0" indent="0" algn="l" defTabSz="914400" rtl="0" eaLnBrk="1" fontAlgn="auto" latinLnBrk="0" hangingPunct="1">
                        <a:lnSpc>
                          <a:spcPct val="100000"/>
                        </a:lnSpc>
                        <a:spcBef>
                          <a:spcPts val="0"/>
                        </a:spcBef>
                        <a:spcAft>
                          <a:spcPts val="0"/>
                        </a:spcAft>
                        <a:buClrTx/>
                        <a:buSzTx/>
                        <a:buFontTx/>
                        <a:buNone/>
                        <a:tabLst/>
                        <a:defRPr/>
                      </a:pPr>
                      <a:r>
                        <a:rPr lang="lv-LV" b="1" dirty="0"/>
                        <a:t>EASA Izpilddirektora lēmums 2022/011/R</a:t>
                      </a:r>
                    </a:p>
                    <a:p>
                      <a:r>
                        <a:rPr lang="en-US" b="1" dirty="0"/>
                        <a:t>'Amendment of the AMC &amp; GM to Commission Regulation (EU) No 1321/2014' | ‘SMS in Part-145’ and ‘Occurrence reporting’</a:t>
                      </a:r>
                      <a:endParaRPr lang="lv-LV" b="1" dirty="0"/>
                    </a:p>
                    <a:p>
                      <a:r>
                        <a:rPr lang="lv-LV" dirty="0">
                          <a:hlinkClick r:id="rId4"/>
                        </a:rPr>
                        <a:t>https://www.easa.europa.eu/document-library/agency-decisions/ed-decision-2022011r</a:t>
                      </a:r>
                      <a:r>
                        <a:rPr lang="lv-LV" dirty="0"/>
                        <a:t> </a:t>
                      </a:r>
                    </a:p>
                  </a:txBody>
                  <a:tcPr marL="0" marR="0" marT="0" marB="0">
                    <a:lnL>
                      <a:noFill/>
                    </a:lnL>
                    <a:lnR>
                      <a:noFill/>
                    </a:lnR>
                    <a:lnT>
                      <a:noFill/>
                    </a:lnT>
                    <a:lnB>
                      <a:noFill/>
                    </a:lnB>
                  </a:tcPr>
                </a:tc>
                <a:extLst>
                  <a:ext uri="{0D108BD9-81ED-4DB2-BD59-A6C34878D82A}">
                    <a16:rowId xmlns:a16="http://schemas.microsoft.com/office/drawing/2014/main" val="3303911044"/>
                  </a:ext>
                </a:extLst>
              </a:tr>
              <a:tr h="24987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4987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4987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49876">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8484767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marL="457200" lvl="1" indent="0">
              <a:buNone/>
            </a:pPr>
            <a:endParaRPr lang="lv-LV" dirty="0"/>
          </a:p>
          <a:p>
            <a:r>
              <a:rPr lang="en-US" dirty="0"/>
              <a:t>	</a:t>
            </a:r>
            <a:r>
              <a:rPr lang="lv-LV" sz="2400" b="1" dirty="0"/>
              <a:t>145.A.65 Maintenance </a:t>
            </a:r>
            <a:r>
              <a:rPr lang="lv-LV" sz="2400" b="1" dirty="0" err="1"/>
              <a:t>procedures</a:t>
            </a:r>
            <a:endParaRPr lang="lv-LV" sz="2400" b="1" dirty="0"/>
          </a:p>
          <a:p>
            <a:r>
              <a:rPr lang="lv-LV" sz="2400" dirty="0"/>
              <a:t> </a:t>
            </a:r>
            <a:r>
              <a:rPr lang="en-US" sz="2400" dirty="0"/>
              <a:t>Previous title: ‘Safety and quality policy, maintenance procedures and quality system’ </a:t>
            </a:r>
          </a:p>
          <a:p>
            <a:r>
              <a:rPr lang="en-US" sz="2400" dirty="0"/>
              <a:t>(a) safety and quality policy moved to 145.A.200(a)(2). reworded but previously under (b) </a:t>
            </a:r>
          </a:p>
          <a:p>
            <a:r>
              <a:rPr lang="en-US" sz="2400" dirty="0"/>
              <a:t>(b) previously under (b)(1) and (b)(2) </a:t>
            </a:r>
          </a:p>
          <a:p>
            <a:r>
              <a:rPr lang="en-US" sz="2400" dirty="0"/>
              <a:t>Former (c) related to quality system moved to requirement 145.A.200(ja)(6) 	</a:t>
            </a:r>
          </a:p>
          <a:p>
            <a:r>
              <a:rPr lang="en-US" sz="2000" dirty="0"/>
              <a:t>Editorial updates to the MOE and the procedures may be needed due to the changes in references </a:t>
            </a:r>
            <a:r>
              <a:rPr lang="en-US" dirty="0"/>
              <a:t>	</a:t>
            </a:r>
          </a:p>
          <a:p>
            <a:endParaRPr lang="lv-LV" dirty="0"/>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211042080"/>
              </p:ext>
            </p:extLst>
          </p:nvPr>
        </p:nvGraphicFramePr>
        <p:xfrm>
          <a:off x="11148811" y="5975797"/>
          <a:ext cx="224362" cy="2079675"/>
        </p:xfrm>
        <a:graphic>
          <a:graphicData uri="http://schemas.openxmlformats.org/drawingml/2006/table">
            <a:tbl>
              <a:tblPr/>
              <a:tblGrid>
                <a:gridCol w="25400">
                  <a:extLst>
                    <a:ext uri="{9D8B030D-6E8A-4147-A177-3AD203B41FA5}">
                      <a16:colId xmlns:a16="http://schemas.microsoft.com/office/drawing/2014/main" val="3330504128"/>
                    </a:ext>
                  </a:extLst>
                </a:gridCol>
                <a:gridCol w="198962">
                  <a:extLst>
                    <a:ext uri="{9D8B030D-6E8A-4147-A177-3AD203B41FA5}">
                      <a16:colId xmlns:a16="http://schemas.microsoft.com/office/drawing/2014/main" val="3204078494"/>
                    </a:ext>
                  </a:extLst>
                </a:gridCol>
              </a:tblGrid>
              <a:tr h="41593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41593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41593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41593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41593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224249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marL="457200" lvl="1" indent="0">
              <a:buNone/>
            </a:pPr>
            <a:r>
              <a:rPr lang="fr-FR" b="1" dirty="0"/>
              <a:t>145.A.70 Maintenance organisation exposition (MOE</a:t>
            </a:r>
            <a:r>
              <a:rPr lang="lv-LV" b="1" dirty="0"/>
              <a:t>)</a:t>
            </a:r>
          </a:p>
          <a:p>
            <a:r>
              <a:rPr lang="fr-FR" sz="1800" dirty="0"/>
              <a:t> </a:t>
            </a:r>
            <a:r>
              <a:rPr lang="lv-LV" sz="1800" dirty="0"/>
              <a:t>(a)(1) no </a:t>
            </a:r>
            <a:r>
              <a:rPr lang="lv-LV" sz="1800" dirty="0" err="1"/>
              <a:t>change</a:t>
            </a:r>
            <a:r>
              <a:rPr lang="lv-LV" sz="1800" dirty="0"/>
              <a:t> </a:t>
            </a:r>
          </a:p>
          <a:p>
            <a:r>
              <a:rPr lang="en-US" sz="1800" dirty="0"/>
              <a:t>(a)(2) </a:t>
            </a:r>
            <a:r>
              <a:rPr lang="en-US" sz="1800" b="1" dirty="0"/>
              <a:t>New: safety policy and the related safety objectives </a:t>
            </a:r>
            <a:endParaRPr lang="en-US" sz="1800" dirty="0"/>
          </a:p>
          <a:p>
            <a:r>
              <a:rPr lang="en-US" sz="1800" dirty="0"/>
              <a:t>(a)(3) to (5) include person(s) nominated under points 145.A.30 (c) and </a:t>
            </a:r>
            <a:r>
              <a:rPr lang="en-US" sz="1800" b="1" dirty="0"/>
              <a:t>new </a:t>
            </a:r>
            <a:r>
              <a:rPr lang="en-US" sz="1800" dirty="0"/>
              <a:t>(ca) and their responsibilities, </a:t>
            </a:r>
            <a:r>
              <a:rPr lang="en-US" sz="1800" dirty="0" err="1"/>
              <a:t>organisation</a:t>
            </a:r>
            <a:r>
              <a:rPr lang="en-US" sz="1800" dirty="0"/>
              <a:t> chart </a:t>
            </a:r>
          </a:p>
          <a:p>
            <a:r>
              <a:rPr lang="en-US" sz="1800" dirty="0"/>
              <a:t>(a)(6) ‘scope of approval’ replaced by ‘scope of authorisation’ </a:t>
            </a:r>
          </a:p>
          <a:p>
            <a:r>
              <a:rPr lang="en-US" sz="1800" dirty="0"/>
              <a:t>(a)(7) now including the system that is in place to plan the availability of staff </a:t>
            </a:r>
          </a:p>
          <a:p>
            <a:r>
              <a:rPr lang="en-US" sz="1800" dirty="0"/>
              <a:t>(a)(8) facilities covering all approved locations </a:t>
            </a:r>
          </a:p>
          <a:p>
            <a:r>
              <a:rPr lang="en-US" sz="1800" dirty="0"/>
              <a:t>(a)(9) added link to point 145.A.20 </a:t>
            </a:r>
          </a:p>
          <a:p>
            <a:r>
              <a:rPr lang="en-US" sz="1800" dirty="0"/>
              <a:t>(a)(10) procedure that sets out the scope of changes not requiring prior approval including notification </a:t>
            </a:r>
          </a:p>
          <a:p>
            <a:r>
              <a:rPr lang="lv-LV" sz="1800" dirty="0"/>
              <a:t>(a)(11) </a:t>
            </a:r>
            <a:r>
              <a:rPr lang="lv-LV" sz="1800" dirty="0" err="1"/>
              <a:t>editorial</a:t>
            </a:r>
            <a:r>
              <a:rPr lang="lv-LV" sz="1800" dirty="0"/>
              <a:t> </a:t>
            </a:r>
            <a:r>
              <a:rPr lang="lv-LV" sz="1800" dirty="0" err="1"/>
              <a:t>change</a:t>
            </a:r>
            <a:r>
              <a:rPr lang="lv-LV" sz="1800" dirty="0"/>
              <a:t> </a:t>
            </a:r>
          </a:p>
          <a:p>
            <a:r>
              <a:rPr lang="en-US" sz="1800" dirty="0"/>
              <a:t>(a)(12) </a:t>
            </a:r>
            <a:r>
              <a:rPr lang="en-US" sz="1800" dirty="0" err="1"/>
              <a:t>generalised</a:t>
            </a:r>
            <a:r>
              <a:rPr lang="en-US" sz="1800" dirty="0"/>
              <a:t> to the procedures specifying how the </a:t>
            </a:r>
            <a:r>
              <a:rPr lang="en-US" sz="1800" dirty="0" err="1"/>
              <a:t>organisation</a:t>
            </a:r>
            <a:r>
              <a:rPr lang="en-US" sz="1800" dirty="0"/>
              <a:t> ensures compliance with this Annex </a:t>
            </a:r>
            <a:r>
              <a:rPr lang="en-US" dirty="0"/>
              <a:t>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808544034"/>
              </p:ext>
            </p:extLst>
          </p:nvPr>
        </p:nvGraphicFramePr>
        <p:xfrm>
          <a:off x="11303000" y="5746123"/>
          <a:ext cx="69776" cy="2309350"/>
        </p:xfrm>
        <a:graphic>
          <a:graphicData uri="http://schemas.openxmlformats.org/drawingml/2006/table">
            <a:tbl>
              <a:tblPr/>
              <a:tblGrid>
                <a:gridCol w="25400">
                  <a:extLst>
                    <a:ext uri="{9D8B030D-6E8A-4147-A177-3AD203B41FA5}">
                      <a16:colId xmlns:a16="http://schemas.microsoft.com/office/drawing/2014/main" val="3330504128"/>
                    </a:ext>
                  </a:extLst>
                </a:gridCol>
                <a:gridCol w="44376">
                  <a:extLst>
                    <a:ext uri="{9D8B030D-6E8A-4147-A177-3AD203B41FA5}">
                      <a16:colId xmlns:a16="http://schemas.microsoft.com/office/drawing/2014/main" val="3204078494"/>
                    </a:ext>
                  </a:extLst>
                </a:gridCol>
              </a:tblGrid>
              <a:tr h="46187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46187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46187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46187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46187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097318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marL="457200" lvl="1" indent="0">
              <a:buNone/>
            </a:pPr>
            <a:r>
              <a:rPr lang="fr-FR" b="1" dirty="0"/>
              <a:t>145.A.70 Maintenance organisation exposition (MOE</a:t>
            </a:r>
            <a:r>
              <a:rPr lang="lv-LV" b="1" dirty="0"/>
              <a:t>) </a:t>
            </a:r>
            <a:r>
              <a:rPr lang="lv-LV" b="1" dirty="0" err="1"/>
              <a:t>cont</a:t>
            </a:r>
            <a:r>
              <a:rPr lang="lv-LV" b="1" dirty="0"/>
              <a:t>.</a:t>
            </a:r>
          </a:p>
          <a:p>
            <a:r>
              <a:rPr lang="en-US" sz="2000" dirty="0"/>
              <a:t>(a)(13) added ‘regular’ to aircraft maintenance services </a:t>
            </a:r>
          </a:p>
          <a:p>
            <a:r>
              <a:rPr lang="lv-LV" sz="2000" dirty="0"/>
              <a:t>(a)(14) no </a:t>
            </a:r>
            <a:r>
              <a:rPr lang="lv-LV" sz="2000" dirty="0" err="1"/>
              <a:t>change</a:t>
            </a:r>
            <a:r>
              <a:rPr lang="lv-LV" sz="2000" dirty="0"/>
              <a:t> </a:t>
            </a:r>
          </a:p>
          <a:p>
            <a:r>
              <a:rPr lang="en-US" sz="2000" dirty="0"/>
              <a:t>(a)(15) </a:t>
            </a:r>
            <a:r>
              <a:rPr lang="en-US" sz="2000" dirty="0" err="1"/>
              <a:t>generalised</a:t>
            </a:r>
            <a:r>
              <a:rPr lang="en-US" sz="2000" dirty="0"/>
              <a:t> to all approved locations </a:t>
            </a:r>
          </a:p>
          <a:p>
            <a:r>
              <a:rPr lang="lv-LV" sz="2000" dirty="0"/>
              <a:t>(a)(16) no </a:t>
            </a:r>
            <a:r>
              <a:rPr lang="lv-LV" sz="2000" dirty="0" err="1"/>
              <a:t>change</a:t>
            </a:r>
            <a:r>
              <a:rPr lang="lv-LV" sz="2000" dirty="0"/>
              <a:t> </a:t>
            </a:r>
          </a:p>
          <a:p>
            <a:r>
              <a:rPr lang="en-US" sz="2000" dirty="0"/>
              <a:t>(a)(17) </a:t>
            </a:r>
            <a:r>
              <a:rPr lang="en-US" sz="2000" b="1" dirty="0"/>
              <a:t>New: </a:t>
            </a:r>
            <a:r>
              <a:rPr lang="en-US" sz="2000" dirty="0"/>
              <a:t>the list of the currently approved alternative means of compliance used by the </a:t>
            </a:r>
            <a:r>
              <a:rPr lang="en-US" sz="2000" dirty="0" err="1"/>
              <a:t>organisation</a:t>
            </a:r>
            <a:r>
              <a:rPr lang="en-US" sz="2000" dirty="0"/>
              <a:t> </a:t>
            </a:r>
          </a:p>
          <a:p>
            <a:r>
              <a:rPr lang="en-US" sz="2000" dirty="0"/>
              <a:t>(b) and (c): (b) is reviewed to specify that the initial MOE is subject to competent authority approval. MOE update and approval process managed as per points (a)(10) and (a)(11). Changes listed in point 145.A.85(a) shall be approved by the competent authority. </a:t>
            </a:r>
          </a:p>
          <a:p>
            <a:r>
              <a:rPr lang="en-US" sz="2000" b="1" dirty="0"/>
              <a:t>New</a:t>
            </a:r>
            <a:r>
              <a:rPr lang="en-US" sz="2000" dirty="0"/>
              <a:t>: </a:t>
            </a:r>
            <a:r>
              <a:rPr lang="en-US" sz="2000" dirty="0" err="1"/>
              <a:t>Organisation</a:t>
            </a:r>
            <a:r>
              <a:rPr lang="en-US" sz="2000" dirty="0"/>
              <a:t> shall develop a procedure to comply with (c), where previously the ‘indirect approval procedure’ was optionally (‘may’). </a:t>
            </a:r>
            <a:r>
              <a:rPr lang="en-US" dirty="0"/>
              <a:t>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431922149"/>
              </p:ext>
            </p:extLst>
          </p:nvPr>
        </p:nvGraphicFramePr>
        <p:xfrm>
          <a:off x="11303000" y="5962918"/>
          <a:ext cx="69776" cy="2092555"/>
        </p:xfrm>
        <a:graphic>
          <a:graphicData uri="http://schemas.openxmlformats.org/drawingml/2006/table">
            <a:tbl>
              <a:tblPr/>
              <a:tblGrid>
                <a:gridCol w="25400">
                  <a:extLst>
                    <a:ext uri="{9D8B030D-6E8A-4147-A177-3AD203B41FA5}">
                      <a16:colId xmlns:a16="http://schemas.microsoft.com/office/drawing/2014/main" val="3330504128"/>
                    </a:ext>
                  </a:extLst>
                </a:gridCol>
                <a:gridCol w="44376">
                  <a:extLst>
                    <a:ext uri="{9D8B030D-6E8A-4147-A177-3AD203B41FA5}">
                      <a16:colId xmlns:a16="http://schemas.microsoft.com/office/drawing/2014/main" val="3204078494"/>
                    </a:ext>
                  </a:extLst>
                </a:gridCol>
              </a:tblGrid>
              <a:tr h="418511">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41851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41851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41851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41851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72377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marL="457200" lvl="1" indent="0">
              <a:buNone/>
            </a:pPr>
            <a:r>
              <a:rPr lang="fr-FR" b="1" dirty="0"/>
              <a:t>145.A.70 Maintenance organisation exposition (MOE</a:t>
            </a:r>
            <a:r>
              <a:rPr lang="lv-LV" b="1" dirty="0"/>
              <a:t>) </a:t>
            </a:r>
            <a:r>
              <a:rPr lang="lv-LV" b="1" dirty="0" err="1"/>
              <a:t>cont</a:t>
            </a:r>
            <a:r>
              <a:rPr lang="lv-LV" b="1" dirty="0"/>
              <a:t>.</a:t>
            </a:r>
          </a:p>
          <a:p>
            <a:r>
              <a:rPr lang="en-US" sz="1800" dirty="0"/>
              <a:t>The </a:t>
            </a:r>
            <a:r>
              <a:rPr lang="en-US" sz="1800" dirty="0" err="1"/>
              <a:t>organisation</a:t>
            </a:r>
            <a:r>
              <a:rPr lang="en-US" sz="1800" dirty="0"/>
              <a:t> should amend current exposition to account for all changes, requiring to address at least: </a:t>
            </a:r>
          </a:p>
          <a:p>
            <a:r>
              <a:rPr lang="en-US" sz="1800" dirty="0"/>
              <a:t>• the statement signed by the accountable manager confirming work in accordance with the new Annex II as amended by 2021/1963 </a:t>
            </a:r>
          </a:p>
          <a:p>
            <a:r>
              <a:rPr lang="en-US" sz="1800" dirty="0"/>
              <a:t>• the safety policy (a)(2) </a:t>
            </a:r>
          </a:p>
          <a:p>
            <a:r>
              <a:rPr lang="en-US" sz="1800" dirty="0"/>
              <a:t>• person(s) nominated under points 145.A.30 (c) and (ca) and their duties and responsibilities </a:t>
            </a:r>
          </a:p>
          <a:p>
            <a:r>
              <a:rPr lang="lv-LV" sz="1800" dirty="0"/>
              <a:t>• </a:t>
            </a:r>
            <a:r>
              <a:rPr lang="lv-LV" sz="1800" dirty="0" err="1"/>
              <a:t>new</a:t>
            </a:r>
            <a:r>
              <a:rPr lang="lv-LV" sz="1800" dirty="0"/>
              <a:t> </a:t>
            </a:r>
            <a:r>
              <a:rPr lang="lv-LV" sz="1800" dirty="0" err="1"/>
              <a:t>organisation</a:t>
            </a:r>
            <a:r>
              <a:rPr lang="lv-LV" sz="1800" dirty="0"/>
              <a:t> </a:t>
            </a:r>
            <a:r>
              <a:rPr lang="lv-LV" sz="1800" dirty="0" err="1"/>
              <a:t>chart</a:t>
            </a:r>
            <a:r>
              <a:rPr lang="lv-LV" sz="1800" dirty="0"/>
              <a:t> </a:t>
            </a:r>
          </a:p>
          <a:p>
            <a:r>
              <a:rPr lang="en-US" sz="1800" dirty="0"/>
              <a:t>• a general description of how the </a:t>
            </a:r>
            <a:r>
              <a:rPr lang="en-US" sz="1800" dirty="0" err="1"/>
              <a:t>organisation</a:t>
            </a:r>
            <a:r>
              <a:rPr lang="en-US" sz="1800" dirty="0"/>
              <a:t> ensures availability of staff (a)(7) </a:t>
            </a:r>
          </a:p>
          <a:p>
            <a:r>
              <a:rPr lang="en-US" sz="1800" dirty="0"/>
              <a:t>• procedure defining the scope of changes not requiring prior approval and describing how such changes will be managed and notified (a)(10) and (11) </a:t>
            </a:r>
          </a:p>
          <a:p>
            <a:r>
              <a:rPr lang="en-US" sz="1800" dirty="0"/>
              <a:t>• list of the approved locations and not only line stations in (a)(15) </a:t>
            </a:r>
          </a:p>
          <a:p>
            <a:r>
              <a:rPr lang="en-US" sz="1800" dirty="0"/>
              <a:t>• list of the currently approved alternative means of compliance used by the </a:t>
            </a:r>
            <a:r>
              <a:rPr lang="en-US" sz="1800" dirty="0" err="1"/>
              <a:t>organisation</a:t>
            </a:r>
            <a:r>
              <a:rPr lang="en-US" sz="1800" dirty="0"/>
              <a:t> in (a)(17) </a:t>
            </a: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754540142"/>
              </p:ext>
            </p:extLst>
          </p:nvPr>
        </p:nvGraphicFramePr>
        <p:xfrm>
          <a:off x="11303000" y="6370749"/>
          <a:ext cx="69775" cy="1684725"/>
        </p:xfrm>
        <a:graphic>
          <a:graphicData uri="http://schemas.openxmlformats.org/drawingml/2006/table">
            <a:tbl>
              <a:tblPr/>
              <a:tblGrid>
                <a:gridCol w="25400">
                  <a:extLst>
                    <a:ext uri="{9D8B030D-6E8A-4147-A177-3AD203B41FA5}">
                      <a16:colId xmlns:a16="http://schemas.microsoft.com/office/drawing/2014/main" val="3330504128"/>
                    </a:ext>
                  </a:extLst>
                </a:gridCol>
                <a:gridCol w="44375">
                  <a:extLst>
                    <a:ext uri="{9D8B030D-6E8A-4147-A177-3AD203B41FA5}">
                      <a16:colId xmlns:a16="http://schemas.microsoft.com/office/drawing/2014/main" val="3204078494"/>
                    </a:ext>
                  </a:extLst>
                </a:gridCol>
              </a:tblGrid>
              <a:tr h="33694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3694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3694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3694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3694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288883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fr-FR" b="1" dirty="0"/>
              <a:t>145.A.70 Maintenance organisation exposition (MOE</a:t>
            </a:r>
            <a:r>
              <a:rPr lang="lv-LV" b="1" dirty="0"/>
              <a:t>) </a:t>
            </a:r>
            <a:r>
              <a:rPr lang="lv-LV" b="1" dirty="0" err="1"/>
              <a:t>cont</a:t>
            </a:r>
            <a:r>
              <a:rPr lang="lv-LV" b="1" dirty="0"/>
              <a:t>.</a:t>
            </a:r>
          </a:p>
          <a:p>
            <a:r>
              <a:rPr lang="en-US" sz="1800" dirty="0"/>
              <a:t>MOE amendment for compliance with (a)(3), (a)(5), (10), (a)(11), (a)(17) and (c) has to be approved by the competent authority. In case the </a:t>
            </a:r>
            <a:r>
              <a:rPr lang="en-US" sz="1800" dirty="0" err="1"/>
              <a:t>organisation</a:t>
            </a:r>
            <a:r>
              <a:rPr lang="en-US" sz="1800" dirty="0"/>
              <a:t> already has an approved procedure for ‘indirect approval’, this continues to be applicable unless the NCA determined that the procedure is not meeting the requirements for the procedure changes not requiring prior approval. </a:t>
            </a:r>
          </a:p>
          <a:p>
            <a:r>
              <a:rPr lang="en-US" sz="1800" dirty="0"/>
              <a:t>MOE amendment for other changes for compliance with new Part-145 procedures may be in scope of changes not requiring prior approval. </a:t>
            </a:r>
            <a:r>
              <a:rPr lang="en-US" dirty="0"/>
              <a:t>	</a:t>
            </a:r>
          </a:p>
          <a:p>
            <a:pPr lvl="1"/>
            <a:r>
              <a:rPr lang="lv-LV" sz="1800" dirty="0"/>
              <a:t>(a)(3) </a:t>
            </a:r>
            <a:r>
              <a:rPr lang="lv-LV" sz="1800" dirty="0" err="1"/>
              <a:t>nominated</a:t>
            </a:r>
            <a:r>
              <a:rPr lang="lv-LV" sz="1800" dirty="0"/>
              <a:t> </a:t>
            </a:r>
            <a:r>
              <a:rPr lang="lv-LV" sz="1800" dirty="0" err="1"/>
              <a:t>persons</a:t>
            </a:r>
            <a:r>
              <a:rPr lang="lv-LV" sz="1800" dirty="0"/>
              <a:t>;</a:t>
            </a:r>
          </a:p>
          <a:p>
            <a:pPr lvl="1"/>
            <a:r>
              <a:rPr lang="lv-LV" sz="1800" dirty="0"/>
              <a:t>(a)(5) </a:t>
            </a:r>
            <a:r>
              <a:rPr lang="lv-LV" sz="1800" dirty="0" err="1"/>
              <a:t>accountability</a:t>
            </a:r>
            <a:r>
              <a:rPr lang="lv-LV" sz="1800" dirty="0"/>
              <a:t>, </a:t>
            </a:r>
            <a:r>
              <a:rPr lang="lv-LV" sz="1800" dirty="0" err="1"/>
              <a:t>responsibilities</a:t>
            </a:r>
            <a:r>
              <a:rPr lang="lv-LV" sz="1800" dirty="0"/>
              <a:t>, </a:t>
            </a:r>
            <a:r>
              <a:rPr lang="lv-LV" sz="1800" dirty="0" err="1"/>
              <a:t>org</a:t>
            </a:r>
            <a:r>
              <a:rPr lang="lv-LV" sz="1800" dirty="0"/>
              <a:t> </a:t>
            </a:r>
            <a:r>
              <a:rPr lang="lv-LV" sz="1800" dirty="0" err="1"/>
              <a:t>chart</a:t>
            </a:r>
            <a:r>
              <a:rPr lang="lv-LV" sz="1800" dirty="0"/>
              <a:t>;</a:t>
            </a:r>
          </a:p>
          <a:p>
            <a:pPr lvl="1"/>
            <a:r>
              <a:rPr lang="lv-LV" sz="1800" dirty="0"/>
              <a:t>(a)(10) </a:t>
            </a:r>
            <a:r>
              <a:rPr lang="lv-LV" sz="1800" dirty="0" err="1"/>
              <a:t>procedure</a:t>
            </a:r>
            <a:r>
              <a:rPr lang="lv-LV" sz="1800" dirty="0"/>
              <a:t> </a:t>
            </a:r>
            <a:r>
              <a:rPr lang="lv-LV" sz="1800" dirty="0" err="1"/>
              <a:t>for</a:t>
            </a:r>
            <a:r>
              <a:rPr lang="lv-LV" sz="1800" dirty="0"/>
              <a:t> </a:t>
            </a:r>
            <a:r>
              <a:rPr lang="lv-LV" sz="1800" dirty="0" err="1"/>
              <a:t>changes</a:t>
            </a:r>
            <a:r>
              <a:rPr lang="lv-LV" sz="1800" dirty="0"/>
              <a:t> </a:t>
            </a:r>
            <a:r>
              <a:rPr lang="lv-LV" sz="1800" dirty="0" err="1"/>
              <a:t>not</a:t>
            </a:r>
            <a:r>
              <a:rPr lang="lv-LV" sz="1800" dirty="0"/>
              <a:t> </a:t>
            </a:r>
            <a:r>
              <a:rPr lang="lv-LV" sz="1800" dirty="0" err="1"/>
              <a:t>requiring</a:t>
            </a:r>
            <a:r>
              <a:rPr lang="lv-LV" sz="1800" dirty="0"/>
              <a:t> </a:t>
            </a:r>
            <a:r>
              <a:rPr lang="lv-LV" sz="1800" dirty="0" err="1"/>
              <a:t>prior</a:t>
            </a:r>
            <a:r>
              <a:rPr lang="lv-LV" sz="1800" dirty="0"/>
              <a:t> </a:t>
            </a:r>
            <a:r>
              <a:rPr lang="lv-LV" sz="1800" dirty="0" err="1"/>
              <a:t>approval</a:t>
            </a:r>
            <a:r>
              <a:rPr lang="lv-LV" sz="1800" dirty="0"/>
              <a:t>;</a:t>
            </a:r>
          </a:p>
          <a:p>
            <a:pPr lvl="1"/>
            <a:r>
              <a:rPr lang="lv-LV" sz="1800" dirty="0"/>
              <a:t>(a)(11) MOE </a:t>
            </a:r>
            <a:r>
              <a:rPr lang="lv-LV" sz="1800" dirty="0" err="1"/>
              <a:t>amendment</a:t>
            </a:r>
            <a:r>
              <a:rPr lang="lv-LV" sz="1800" dirty="0"/>
              <a:t>;</a:t>
            </a:r>
          </a:p>
          <a:p>
            <a:pPr lvl="1"/>
            <a:r>
              <a:rPr lang="lv-LV" sz="1800" dirty="0"/>
              <a:t>(a)(17) </a:t>
            </a:r>
            <a:r>
              <a:rPr lang="lv-LV" sz="1800" dirty="0" err="1"/>
              <a:t>list</a:t>
            </a:r>
            <a:r>
              <a:rPr lang="lv-LV" sz="1800" dirty="0"/>
              <a:t> of </a:t>
            </a:r>
            <a:r>
              <a:rPr lang="lv-LV" sz="1800" dirty="0" err="1"/>
              <a:t>AltMOC</a:t>
            </a:r>
            <a:endParaRPr lang="lv-LV" sz="1800" dirty="0"/>
          </a:p>
          <a:p>
            <a:pPr lvl="1"/>
            <a:r>
              <a:rPr lang="lv-LV" sz="1800" dirty="0"/>
              <a:t>(c) </a:t>
            </a:r>
            <a:r>
              <a:rPr lang="lv-LV" sz="1800" dirty="0" err="1"/>
              <a:t>approval</a:t>
            </a:r>
            <a:r>
              <a:rPr lang="lv-LV" sz="1800" dirty="0"/>
              <a:t> of MOE</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673302192"/>
              </p:ext>
            </p:extLst>
          </p:nvPr>
        </p:nvGraphicFramePr>
        <p:xfrm>
          <a:off x="953038" y="6413679"/>
          <a:ext cx="69776" cy="1641795"/>
        </p:xfrm>
        <a:graphic>
          <a:graphicData uri="http://schemas.openxmlformats.org/drawingml/2006/table">
            <a:tbl>
              <a:tblPr/>
              <a:tblGrid>
                <a:gridCol w="25400">
                  <a:extLst>
                    <a:ext uri="{9D8B030D-6E8A-4147-A177-3AD203B41FA5}">
                      <a16:colId xmlns:a16="http://schemas.microsoft.com/office/drawing/2014/main" val="3330504128"/>
                    </a:ext>
                  </a:extLst>
                </a:gridCol>
                <a:gridCol w="44376">
                  <a:extLst>
                    <a:ext uri="{9D8B030D-6E8A-4147-A177-3AD203B41FA5}">
                      <a16:colId xmlns:a16="http://schemas.microsoft.com/office/drawing/2014/main" val="3204078494"/>
                    </a:ext>
                  </a:extLst>
                </a:gridCol>
              </a:tblGrid>
              <a:tr h="328359">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2835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2835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2835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2835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266754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t>145.A.75 Privileges of the </a:t>
            </a:r>
            <a:r>
              <a:rPr lang="en-US" b="1" dirty="0" err="1"/>
              <a:t>organisation</a:t>
            </a:r>
            <a:r>
              <a:rPr lang="en-US" b="1" dirty="0"/>
              <a:t> </a:t>
            </a:r>
            <a:r>
              <a:rPr lang="en-US" dirty="0"/>
              <a:t>	</a:t>
            </a:r>
          </a:p>
          <a:p>
            <a:r>
              <a:rPr lang="en-US" sz="2400" dirty="0"/>
              <a:t>(a) and (b) editorial changes </a:t>
            </a:r>
          </a:p>
          <a:p>
            <a:r>
              <a:rPr lang="lv-LV" sz="2400" dirty="0"/>
              <a:t>(c) to (e): no </a:t>
            </a:r>
            <a:r>
              <a:rPr lang="lv-LV" sz="2400" dirty="0" err="1"/>
              <a:t>change</a:t>
            </a:r>
            <a:r>
              <a:rPr lang="lv-LV" sz="2400" dirty="0"/>
              <a:t> </a:t>
            </a:r>
          </a:p>
          <a:p>
            <a:r>
              <a:rPr lang="en-US" sz="2400" dirty="0"/>
              <a:t>(f): point is only applicable to </a:t>
            </a:r>
            <a:r>
              <a:rPr lang="en-US" sz="2400" dirty="0" err="1"/>
              <a:t>organisations</a:t>
            </a:r>
            <a:r>
              <a:rPr lang="en-US" sz="2400" dirty="0"/>
              <a:t> with its principal place of business in one of the Member States </a:t>
            </a:r>
            <a:r>
              <a:rPr lang="lv-LV" sz="2400" dirty="0"/>
              <a:t>(Airworthiness </a:t>
            </a:r>
            <a:r>
              <a:rPr lang="lv-LV" sz="2400" dirty="0" err="1"/>
              <a:t>Review</a:t>
            </a:r>
            <a:r>
              <a:rPr lang="lv-LV" sz="2400" dirty="0"/>
              <a:t> </a:t>
            </a:r>
            <a:r>
              <a:rPr lang="lv-LV" sz="2400" dirty="0" err="1"/>
              <a:t>for</a:t>
            </a:r>
            <a:r>
              <a:rPr lang="lv-LV" sz="2400" dirty="0"/>
              <a:t> ML aircraft)</a:t>
            </a:r>
            <a:r>
              <a:rPr lang="en-US" dirty="0"/>
              <a:t>	</a:t>
            </a:r>
          </a:p>
          <a:p>
            <a:pPr lvl="1"/>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577808512"/>
              </p:ext>
            </p:extLst>
          </p:nvPr>
        </p:nvGraphicFramePr>
        <p:xfrm>
          <a:off x="11208913" y="6619741"/>
          <a:ext cx="166027" cy="1435735"/>
        </p:xfrm>
        <a:graphic>
          <a:graphicData uri="http://schemas.openxmlformats.org/drawingml/2006/table">
            <a:tbl>
              <a:tblPr/>
              <a:tblGrid>
                <a:gridCol w="25400">
                  <a:extLst>
                    <a:ext uri="{9D8B030D-6E8A-4147-A177-3AD203B41FA5}">
                      <a16:colId xmlns:a16="http://schemas.microsoft.com/office/drawing/2014/main" val="3330504128"/>
                    </a:ext>
                  </a:extLst>
                </a:gridCol>
                <a:gridCol w="140627">
                  <a:extLst>
                    <a:ext uri="{9D8B030D-6E8A-4147-A177-3AD203B41FA5}">
                      <a16:colId xmlns:a16="http://schemas.microsoft.com/office/drawing/2014/main" val="3204078494"/>
                    </a:ext>
                  </a:extLst>
                </a:gridCol>
              </a:tblGrid>
              <a:tr h="287147">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871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871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871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871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061791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t>145.A.80 deleted. </a:t>
            </a:r>
            <a:r>
              <a:rPr lang="en-US" dirty="0"/>
              <a:t>The text is moved to 145.A.48 (a) 	</a:t>
            </a:r>
          </a:p>
          <a:p>
            <a:pPr lvl="1"/>
            <a:endParaRPr lang="lv-LV" dirty="0"/>
          </a:p>
          <a:p>
            <a:pPr marL="457200" lvl="1" indent="0">
              <a:buNone/>
            </a:pPr>
            <a:r>
              <a:rPr lang="en-US" dirty="0"/>
              <a:t>Editorial updates to the MOE and the procedures may be needed due to remove references to 145.A.80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242908158"/>
              </p:ext>
            </p:extLst>
          </p:nvPr>
        </p:nvGraphicFramePr>
        <p:xfrm>
          <a:off x="11118761" y="6572518"/>
          <a:ext cx="253529" cy="1482955"/>
        </p:xfrm>
        <a:graphic>
          <a:graphicData uri="http://schemas.openxmlformats.org/drawingml/2006/table">
            <a:tbl>
              <a:tblPr/>
              <a:tblGrid>
                <a:gridCol w="25400">
                  <a:extLst>
                    <a:ext uri="{9D8B030D-6E8A-4147-A177-3AD203B41FA5}">
                      <a16:colId xmlns:a16="http://schemas.microsoft.com/office/drawing/2014/main" val="3330504128"/>
                    </a:ext>
                  </a:extLst>
                </a:gridCol>
                <a:gridCol w="228129">
                  <a:extLst>
                    <a:ext uri="{9D8B030D-6E8A-4147-A177-3AD203B41FA5}">
                      <a16:colId xmlns:a16="http://schemas.microsoft.com/office/drawing/2014/main" val="3204078494"/>
                    </a:ext>
                  </a:extLst>
                </a:gridCol>
              </a:tblGrid>
              <a:tr h="296591">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9659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9659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9659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9659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996955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dirty="0"/>
              <a:t>145.A.85 Changes to the </a:t>
            </a:r>
            <a:r>
              <a:rPr lang="en-US" dirty="0" err="1"/>
              <a:t>organisation</a:t>
            </a:r>
            <a:r>
              <a:rPr lang="en-US" dirty="0"/>
              <a:t> 	</a:t>
            </a:r>
          </a:p>
          <a:p>
            <a:r>
              <a:rPr lang="en-US" sz="2400" dirty="0"/>
              <a:t>Content is mostly </a:t>
            </a:r>
            <a:r>
              <a:rPr lang="en-US" sz="2400" b="1" dirty="0"/>
              <a:t>new </a:t>
            </a:r>
            <a:r>
              <a:rPr lang="en-US" sz="2400" dirty="0"/>
              <a:t>with the following main changes: </a:t>
            </a:r>
          </a:p>
          <a:p>
            <a:r>
              <a:rPr lang="en-US" sz="2400" dirty="0"/>
              <a:t>(a) establishing a list of changes that require prior approval by the competent authority. </a:t>
            </a:r>
          </a:p>
          <a:p>
            <a:r>
              <a:rPr lang="en-US" sz="2400" dirty="0"/>
              <a:t>(b) establishing the process for changes that require prior approval by the competent authority </a:t>
            </a:r>
          </a:p>
          <a:p>
            <a:r>
              <a:rPr lang="en-US" sz="2400" dirty="0"/>
              <a:t>(c) establishing the process for changes that do not require prior approval by the competent authority </a:t>
            </a:r>
            <a:r>
              <a:rPr lang="en-US" dirty="0"/>
              <a:t>	</a:t>
            </a:r>
          </a:p>
          <a:p>
            <a:pPr lvl="1"/>
            <a:r>
              <a:rPr lang="en-US" sz="1800" dirty="0"/>
              <a:t>As soon as the corresponding MOE procedures of 145.A.70(a)(10), (a)(11) and (c) are approved by the competent authority, the </a:t>
            </a:r>
            <a:r>
              <a:rPr lang="en-US" sz="1800" dirty="0" err="1"/>
              <a:t>organisation</a:t>
            </a:r>
            <a:r>
              <a:rPr lang="en-US" sz="1800" dirty="0"/>
              <a:t> may apply the procedure for changes not requiring prior approval</a:t>
            </a: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579666399"/>
              </p:ext>
            </p:extLst>
          </p:nvPr>
        </p:nvGraphicFramePr>
        <p:xfrm>
          <a:off x="11131639" y="6280597"/>
          <a:ext cx="241029" cy="1774875"/>
        </p:xfrm>
        <a:graphic>
          <a:graphicData uri="http://schemas.openxmlformats.org/drawingml/2006/table">
            <a:tbl>
              <a:tblPr/>
              <a:tblGrid>
                <a:gridCol w="25400">
                  <a:extLst>
                    <a:ext uri="{9D8B030D-6E8A-4147-A177-3AD203B41FA5}">
                      <a16:colId xmlns:a16="http://schemas.microsoft.com/office/drawing/2014/main" val="3330504128"/>
                    </a:ext>
                  </a:extLst>
                </a:gridCol>
                <a:gridCol w="215629">
                  <a:extLst>
                    <a:ext uri="{9D8B030D-6E8A-4147-A177-3AD203B41FA5}">
                      <a16:colId xmlns:a16="http://schemas.microsoft.com/office/drawing/2014/main" val="3204078494"/>
                    </a:ext>
                  </a:extLst>
                </a:gridCol>
              </a:tblGrid>
              <a:tr h="35497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54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54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54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54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8456809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t>145.A.90 Continued validity </a:t>
            </a:r>
            <a:r>
              <a:rPr lang="en-US" dirty="0"/>
              <a:t>	</a:t>
            </a:r>
          </a:p>
          <a:p>
            <a:r>
              <a:rPr lang="en-US" sz="2400" dirty="0"/>
              <a:t>(a)(1)to(3) editorial changes and adding compliance with Regulation (EU) 2018/1139. References to 145.B.350 and 145.A.140 </a:t>
            </a:r>
          </a:p>
          <a:p>
            <a:r>
              <a:rPr lang="lv-LV" sz="2400" dirty="0"/>
              <a:t>(b): </a:t>
            </a:r>
            <a:r>
              <a:rPr lang="lv-LV" sz="2400" dirty="0" err="1"/>
              <a:t>added</a:t>
            </a:r>
            <a:r>
              <a:rPr lang="lv-LV" sz="2400" dirty="0"/>
              <a:t> ‘</a:t>
            </a:r>
            <a:r>
              <a:rPr lang="lv-LV" sz="2400" dirty="0" err="1"/>
              <a:t>without</a:t>
            </a:r>
            <a:r>
              <a:rPr lang="lv-LV" sz="2400" dirty="0"/>
              <a:t> </a:t>
            </a:r>
            <a:r>
              <a:rPr lang="lv-LV" sz="2400" dirty="0" err="1"/>
              <a:t>delay</a:t>
            </a:r>
            <a:r>
              <a:rPr lang="lv-LV" sz="2400" dirty="0"/>
              <a:t>’ 	</a:t>
            </a:r>
          </a:p>
          <a:p>
            <a:pPr lvl="1"/>
            <a:endParaRPr lang="lv-LV" dirty="0"/>
          </a:p>
          <a:p>
            <a:pPr marL="457200" lvl="1" indent="0">
              <a:buNone/>
            </a:pPr>
            <a:r>
              <a:rPr lang="en-US" sz="2000" dirty="0"/>
              <a:t>Editorial updates to the MOE and the procedures may be needed to update relevant cross references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661249686"/>
              </p:ext>
            </p:extLst>
          </p:nvPr>
        </p:nvGraphicFramePr>
        <p:xfrm>
          <a:off x="11303000" y="6199031"/>
          <a:ext cx="69776" cy="1856445"/>
        </p:xfrm>
        <a:graphic>
          <a:graphicData uri="http://schemas.openxmlformats.org/drawingml/2006/table">
            <a:tbl>
              <a:tblPr/>
              <a:tblGrid>
                <a:gridCol w="25400">
                  <a:extLst>
                    <a:ext uri="{9D8B030D-6E8A-4147-A177-3AD203B41FA5}">
                      <a16:colId xmlns:a16="http://schemas.microsoft.com/office/drawing/2014/main" val="3330504128"/>
                    </a:ext>
                  </a:extLst>
                </a:gridCol>
                <a:gridCol w="44376">
                  <a:extLst>
                    <a:ext uri="{9D8B030D-6E8A-4147-A177-3AD203B41FA5}">
                      <a16:colId xmlns:a16="http://schemas.microsoft.com/office/drawing/2014/main" val="3204078494"/>
                    </a:ext>
                  </a:extLst>
                </a:gridCol>
              </a:tblGrid>
              <a:tr h="371289">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712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712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712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712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0735711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dirty="0"/>
              <a:t>145.A.95 Findings and observations 	</a:t>
            </a:r>
          </a:p>
          <a:p>
            <a:r>
              <a:rPr lang="en-US" sz="2000" dirty="0"/>
              <a:t>(a) Previously covered by 145.a.95(c). Added reference to point 145.B.350. </a:t>
            </a:r>
          </a:p>
          <a:p>
            <a:r>
              <a:rPr lang="en-US" sz="2000" dirty="0"/>
              <a:t>(a)(1) </a:t>
            </a:r>
            <a:r>
              <a:rPr lang="en-US" sz="2000" b="1" dirty="0"/>
              <a:t>new </a:t>
            </a:r>
            <a:r>
              <a:rPr lang="en-US" sz="2000" dirty="0"/>
              <a:t>addressing the need to identify the root cause(s) of, and contributing factor(s) to, the non-compliance. </a:t>
            </a:r>
          </a:p>
          <a:p>
            <a:r>
              <a:rPr lang="en-US" sz="2000" dirty="0"/>
              <a:t>(a)(2) and (a)(3) previously covered by 145.a.95(c). </a:t>
            </a:r>
          </a:p>
          <a:p>
            <a:r>
              <a:rPr lang="en-US" sz="2000" b="1" dirty="0"/>
              <a:t>New </a:t>
            </a:r>
            <a:r>
              <a:rPr lang="en-US" sz="2000" dirty="0"/>
              <a:t>It should be noted that the corrective action &amp; implementation plan is subject to assessment and acceptance of the competent authority pursuant point 145.B.350(d). </a:t>
            </a:r>
          </a:p>
          <a:p>
            <a:r>
              <a:rPr lang="en-US" sz="2000" dirty="0"/>
              <a:t>(b) </a:t>
            </a:r>
            <a:r>
              <a:rPr lang="en-US" sz="2000" b="1" dirty="0"/>
              <a:t>new </a:t>
            </a:r>
            <a:r>
              <a:rPr lang="en-US" sz="2000" dirty="0"/>
              <a:t>regarding the period agreed with that competent authority for the actions </a:t>
            </a:r>
          </a:p>
          <a:p>
            <a:r>
              <a:rPr lang="en-US" sz="2000" dirty="0"/>
              <a:t>(c) </a:t>
            </a:r>
            <a:r>
              <a:rPr lang="en-US" sz="2000" b="1" dirty="0"/>
              <a:t>new </a:t>
            </a:r>
            <a:r>
              <a:rPr lang="en-US" sz="2000" dirty="0"/>
              <a:t>addressing the need to give due consideration to the observations in accordance with point 145.B.350(f) </a:t>
            </a:r>
            <a:r>
              <a:rPr lang="en-US" dirty="0"/>
              <a:t>	</a:t>
            </a:r>
          </a:p>
          <a:p>
            <a:r>
              <a:rPr lang="en-US" sz="1800" dirty="0"/>
              <a:t>(a)(2) would require the </a:t>
            </a:r>
            <a:r>
              <a:rPr lang="en-US" sz="1800" dirty="0" err="1"/>
              <a:t>organisation</a:t>
            </a:r>
            <a:r>
              <a:rPr lang="en-US" sz="1800" dirty="0"/>
              <a:t> to establish and implement procedures to submit the corrective action plan within the time frame granted and obtaining the acceptance of the competent authority </a:t>
            </a:r>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564910640"/>
              </p:ext>
            </p:extLst>
          </p:nvPr>
        </p:nvGraphicFramePr>
        <p:xfrm>
          <a:off x="11200327" y="6503310"/>
          <a:ext cx="174361" cy="1552165"/>
        </p:xfrm>
        <a:graphic>
          <a:graphicData uri="http://schemas.openxmlformats.org/drawingml/2006/table">
            <a:tbl>
              <a:tblPr/>
              <a:tblGrid>
                <a:gridCol w="25400">
                  <a:extLst>
                    <a:ext uri="{9D8B030D-6E8A-4147-A177-3AD203B41FA5}">
                      <a16:colId xmlns:a16="http://schemas.microsoft.com/office/drawing/2014/main" val="3330504128"/>
                    </a:ext>
                  </a:extLst>
                </a:gridCol>
                <a:gridCol w="148961">
                  <a:extLst>
                    <a:ext uri="{9D8B030D-6E8A-4147-A177-3AD203B41FA5}">
                      <a16:colId xmlns:a16="http://schemas.microsoft.com/office/drawing/2014/main" val="3204078494"/>
                    </a:ext>
                  </a:extLst>
                </a:gridCol>
              </a:tblGrid>
              <a:tr h="310433">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290725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1030309"/>
          </a:xfrm>
        </p:spPr>
        <p:txBody>
          <a:bodyPr>
            <a:noAutofit/>
          </a:bodyPr>
          <a:lstStyle/>
          <a:p>
            <a:r>
              <a:rPr lang="lv-LV" sz="2000" dirty="0"/>
              <a:t>KOMISIJAS ĪSTENOŠANAS REGULA (ES) 2021/1963 (2021. gada 8. novembris), ar ko Regulu (ES) Nr. 1321/2014 groza attiecībā uz drošības pārvaldības sistēmām tehniskās apkopes organizācijās, kā arī labo minēto regulu</a:t>
            </a:r>
          </a:p>
          <a:p>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097043774"/>
              </p:ext>
            </p:extLst>
          </p:nvPr>
        </p:nvGraphicFramePr>
        <p:xfrm>
          <a:off x="953037" y="2192258"/>
          <a:ext cx="10400763" cy="5913120"/>
        </p:xfrm>
        <a:graphic>
          <a:graphicData uri="http://schemas.openxmlformats.org/drawingml/2006/table">
            <a:tbl>
              <a:tblPr/>
              <a:tblGrid>
                <a:gridCol w="155175">
                  <a:extLst>
                    <a:ext uri="{9D8B030D-6E8A-4147-A177-3AD203B41FA5}">
                      <a16:colId xmlns:a16="http://schemas.microsoft.com/office/drawing/2014/main" val="3330504128"/>
                    </a:ext>
                  </a:extLst>
                </a:gridCol>
                <a:gridCol w="93816">
                  <a:extLst>
                    <a:ext uri="{9D8B030D-6E8A-4147-A177-3AD203B41FA5}">
                      <a16:colId xmlns:a16="http://schemas.microsoft.com/office/drawing/2014/main" val="3204078494"/>
                    </a:ext>
                  </a:extLst>
                </a:gridCol>
                <a:gridCol w="10151772">
                  <a:extLst>
                    <a:ext uri="{9D8B030D-6E8A-4147-A177-3AD203B41FA5}">
                      <a16:colId xmlns:a16="http://schemas.microsoft.com/office/drawing/2014/main" val="1338753682"/>
                    </a:ext>
                  </a:extLst>
                </a:gridCol>
              </a:tblGrid>
              <a:tr h="3003392">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r>
                        <a:rPr lang="lv-LV" sz="1600" dirty="0"/>
                        <a:t>Galvenās izmaiņas</a:t>
                      </a:r>
                    </a:p>
                    <a:p>
                      <a:r>
                        <a:rPr lang="lv-LV" sz="1600" dirty="0"/>
                        <a:t>«regulas 4. pantam pievieno šādu 7. punktu:</a:t>
                      </a:r>
                    </a:p>
                    <a:p>
                      <a:r>
                        <a:rPr lang="lv-LV" sz="1600" dirty="0"/>
                        <a:t>“7.   Atkāpjoties no II pielikuma (145. daļas) 145.B.350. iedaļas d) punkta 1) un 2) apakšpunkta, tehniskās apkopes organizācija, kurai ir derīgs apstiprinājuma sertifikāts, kas izdots saskaņā ar II pielikumu (145. daļu), var līdz 2024. gada 2. decembrim novērst konstatējumus par neatbilstībām saistībā ar II pielikuma prasībām, kas ieviestas ar Komisijas Īstenošanas regulu (ES) 2021/1963</a:t>
                      </a:r>
                      <a:r>
                        <a:rPr lang="lv-LV" sz="1600"/>
                        <a:t> </a:t>
                      </a:r>
                    </a:p>
                    <a:p>
                      <a:r>
                        <a:rPr lang="lv-LV" sz="1600"/>
                        <a:t>Ja </a:t>
                      </a:r>
                      <a:r>
                        <a:rPr lang="lv-LV" sz="1600" dirty="0"/>
                        <a:t>līdz 2024. gada 2. decembrim organizācija nav novērsusi konstatētās neatbilstības, apstiprinājuma sertifikātu pilnīgi vai daļēji atsauc, ierobežo vai aptur.</a:t>
                      </a:r>
                    </a:p>
                    <a:p>
                      <a:endParaRPr lang="lv-LV" sz="1600" dirty="0"/>
                    </a:p>
                    <a:p>
                      <a:r>
                        <a:rPr lang="lv-LV" sz="1600" dirty="0"/>
                        <a:t>regulas 5. pantam pievieno šādu 7. punktu:</a:t>
                      </a:r>
                    </a:p>
                    <a:p>
                      <a:r>
                        <a:rPr lang="lv-LV" sz="1600" dirty="0"/>
                        <a:t>“7.   Ierobežotās sertificējošā personāla atļaujas, kas izdotas bortinženiera licences turētājiem saskaņā ar II pielikuma (145. daļas) 145.A.30. iedaļas j) punkta 3) vai 4) apakšpunktu līdz 2022. gada 2. decembrim, paliek derīgas līdz to derīguma termiņa beigām vai līdz brīdim, kad tehniskās apkopes organizācija šo atļauju atsauc</a:t>
                      </a:r>
                      <a:r>
                        <a:rPr lang="lv-LV" dirty="0"/>
                        <a:t>.”;</a:t>
                      </a:r>
                    </a:p>
                    <a:p>
                      <a:endParaRPr lang="lv-LV" dirty="0"/>
                    </a:p>
                    <a:p>
                      <a:r>
                        <a:rPr lang="lv-LV" sz="1600" dirty="0"/>
                        <a:t>regulas II pielikumu (145. daļu) groza saskaņā ar šīs regulas II pielikumu;</a:t>
                      </a:r>
                    </a:p>
                    <a:p>
                      <a:endParaRPr lang="lv-LV" dirty="0"/>
                    </a:p>
                    <a:p>
                      <a:endParaRPr lang="lv-LV" dirty="0"/>
                    </a:p>
                    <a:p>
                      <a:endParaRPr lang="lv-LV" dirty="0"/>
                    </a:p>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5943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5943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5943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5943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7064638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solidFill>
                  <a:srgbClr val="FF0000"/>
                </a:solidFill>
              </a:rPr>
              <a:t>145.A.120 Means of </a:t>
            </a:r>
            <a:r>
              <a:rPr lang="en-US" b="1" dirty="0" err="1">
                <a:solidFill>
                  <a:srgbClr val="FF0000"/>
                </a:solidFill>
              </a:rPr>
              <a:t>complianc</a:t>
            </a:r>
            <a:r>
              <a:rPr lang="lv-LV" b="1" dirty="0">
                <a:solidFill>
                  <a:srgbClr val="FF0000"/>
                </a:solidFill>
              </a:rPr>
              <a:t>e</a:t>
            </a:r>
          </a:p>
          <a:p>
            <a:pPr lvl="1"/>
            <a:endParaRPr lang="en-US" b="1" dirty="0">
              <a:solidFill>
                <a:srgbClr val="FF0000"/>
              </a:solidFill>
            </a:endParaRPr>
          </a:p>
          <a:p>
            <a:pPr lvl="1"/>
            <a:r>
              <a:rPr lang="en-US" dirty="0"/>
              <a:t>	New point establishing the criteria to use alternative means of compliance to establish compliance with this Regulation 	</a:t>
            </a:r>
          </a:p>
          <a:p>
            <a:pPr lvl="1"/>
            <a:endParaRPr lang="en-US" dirty="0"/>
          </a:p>
          <a:p>
            <a:pPr marL="457200" lvl="1" indent="0">
              <a:buNone/>
            </a:pPr>
            <a:r>
              <a:rPr lang="en-US" dirty="0"/>
              <a:t>A Procedure for alternative means of compliance that is acceptable to the competent authority is needed.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932196738"/>
              </p:ext>
            </p:extLst>
          </p:nvPr>
        </p:nvGraphicFramePr>
        <p:xfrm>
          <a:off x="11161690" y="6675549"/>
          <a:ext cx="211862" cy="1379925"/>
        </p:xfrm>
        <a:graphic>
          <a:graphicData uri="http://schemas.openxmlformats.org/drawingml/2006/table">
            <a:tbl>
              <a:tblPr/>
              <a:tblGrid>
                <a:gridCol w="25400">
                  <a:extLst>
                    <a:ext uri="{9D8B030D-6E8A-4147-A177-3AD203B41FA5}">
                      <a16:colId xmlns:a16="http://schemas.microsoft.com/office/drawing/2014/main" val="3330504128"/>
                    </a:ext>
                  </a:extLst>
                </a:gridCol>
                <a:gridCol w="186462">
                  <a:extLst>
                    <a:ext uri="{9D8B030D-6E8A-4147-A177-3AD203B41FA5}">
                      <a16:colId xmlns:a16="http://schemas.microsoft.com/office/drawing/2014/main" val="3204078494"/>
                    </a:ext>
                  </a:extLst>
                </a:gridCol>
              </a:tblGrid>
              <a:tr h="27598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7598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7598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7598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7598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434805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lv-LV" b="1" dirty="0"/>
              <a:t>145.A.140 Access 	</a:t>
            </a:r>
          </a:p>
          <a:p>
            <a:pPr marL="457200" lvl="1" indent="0">
              <a:buNone/>
            </a:pPr>
            <a:r>
              <a:rPr lang="en-US" dirty="0"/>
              <a:t>Access to any facility covered by 145.A.90(a)(2), but now extended to any aircraft, document, records, data, procedures or to any other material and both to the competent authority defined in point 145.1 and to the authority performing the oversight tasks in accordance with point 145.B.300(d). 	</a:t>
            </a:r>
          </a:p>
          <a:p>
            <a:pPr marL="457200" lvl="1" indent="0">
              <a:buNone/>
            </a:pPr>
            <a:endParaRPr lang="lv-LV" dirty="0"/>
          </a:p>
          <a:p>
            <a:pPr lvl="1"/>
            <a:r>
              <a:rPr lang="en-US" sz="2000" dirty="0"/>
              <a:t>Editorial updates to the MOE and the procedures to update the relevant cross references. </a:t>
            </a:r>
            <a:r>
              <a:rPr lang="en-US" dirty="0"/>
              <a:t>	</a:t>
            </a:r>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784166481"/>
              </p:ext>
            </p:extLst>
          </p:nvPr>
        </p:nvGraphicFramePr>
        <p:xfrm>
          <a:off x="10878355" y="6598276"/>
          <a:ext cx="486867" cy="1457200"/>
        </p:xfrm>
        <a:graphic>
          <a:graphicData uri="http://schemas.openxmlformats.org/drawingml/2006/table">
            <a:tbl>
              <a:tblPr/>
              <a:tblGrid>
                <a:gridCol w="25400">
                  <a:extLst>
                    <a:ext uri="{9D8B030D-6E8A-4147-A177-3AD203B41FA5}">
                      <a16:colId xmlns:a16="http://schemas.microsoft.com/office/drawing/2014/main" val="3330504128"/>
                    </a:ext>
                  </a:extLst>
                </a:gridCol>
                <a:gridCol w="461467">
                  <a:extLst>
                    <a:ext uri="{9D8B030D-6E8A-4147-A177-3AD203B41FA5}">
                      <a16:colId xmlns:a16="http://schemas.microsoft.com/office/drawing/2014/main" val="3204078494"/>
                    </a:ext>
                  </a:extLst>
                </a:gridCol>
              </a:tblGrid>
              <a:tr h="29144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9144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9144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9144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9144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105683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en-US" b="1" dirty="0"/>
              <a:t>145.A.155 Immediate reaction to a safety problem </a:t>
            </a:r>
            <a:endParaRPr lang="lv-LV" b="1" dirty="0"/>
          </a:p>
          <a:p>
            <a:pPr marL="457200" lvl="1" indent="0">
              <a:buNone/>
            </a:pPr>
            <a:r>
              <a:rPr lang="en-US" dirty="0"/>
              <a:t>	</a:t>
            </a:r>
          </a:p>
          <a:p>
            <a:pPr marL="457200" lvl="1" indent="0">
              <a:buNone/>
            </a:pPr>
            <a:r>
              <a:rPr lang="en-US" dirty="0"/>
              <a:t>145.A.155 add a new requirement to implement any safety measures mandated by the competent authority and any relevant mandatory safety information issued by the Agency. 	</a:t>
            </a:r>
          </a:p>
          <a:p>
            <a:pPr marL="457200" lvl="1" indent="0">
              <a:buNone/>
            </a:pPr>
            <a:endParaRPr lang="lv-LV" dirty="0"/>
          </a:p>
          <a:p>
            <a:pPr lvl="1"/>
            <a:r>
              <a:rPr lang="en-US" dirty="0"/>
              <a:t>	</a:t>
            </a:r>
            <a:r>
              <a:rPr lang="lv-LV" sz="2000" dirty="0" err="1"/>
              <a:t>Linked</a:t>
            </a:r>
            <a:r>
              <a:rPr lang="lv-LV" sz="2000" dirty="0"/>
              <a:t> with MOE</a:t>
            </a:r>
            <a:endParaRPr lang="en-US" sz="2000"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220581356"/>
              </p:ext>
            </p:extLst>
          </p:nvPr>
        </p:nvGraphicFramePr>
        <p:xfrm>
          <a:off x="11174569" y="6683874"/>
          <a:ext cx="199362"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173962">
                  <a:extLst>
                    <a:ext uri="{9D8B030D-6E8A-4147-A177-3AD203B41FA5}">
                      <a16:colId xmlns:a16="http://schemas.microsoft.com/office/drawing/2014/main" val="3204078494"/>
                    </a:ext>
                  </a:extLst>
                </a:gridCol>
              </a:tblGrid>
              <a:tr h="64447">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644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644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644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64447">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9912670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solidFill>
                  <a:srgbClr val="FF0000"/>
                </a:solidFill>
              </a:rPr>
              <a:t>145.A.200 Management system 	</a:t>
            </a:r>
          </a:p>
          <a:p>
            <a:r>
              <a:rPr lang="lv-LV" sz="2400" dirty="0" err="1"/>
              <a:t>Requirement</a:t>
            </a:r>
            <a:r>
              <a:rPr lang="lv-LV" sz="2400" dirty="0"/>
              <a:t> </a:t>
            </a:r>
            <a:r>
              <a:rPr lang="lv-LV" sz="2400" dirty="0" err="1"/>
              <a:t>introducing</a:t>
            </a:r>
            <a:r>
              <a:rPr lang="lv-LV" sz="2400" dirty="0"/>
              <a:t> novelties </a:t>
            </a:r>
          </a:p>
          <a:p>
            <a:r>
              <a:rPr lang="en-US" sz="2400" dirty="0"/>
              <a:t>(a)(1) and (a)(2) was previously 145.A.65(a) </a:t>
            </a:r>
          </a:p>
          <a:p>
            <a:r>
              <a:rPr lang="en-US" sz="2400" dirty="0"/>
              <a:t>(a)(6) was previously 145.A.65(c) </a:t>
            </a:r>
          </a:p>
          <a:p>
            <a:r>
              <a:rPr lang="lv-LV" sz="2400" dirty="0"/>
              <a:t>(b) </a:t>
            </a:r>
            <a:r>
              <a:rPr lang="lv-LV" sz="2400" dirty="0" err="1"/>
              <a:t>is</a:t>
            </a:r>
            <a:r>
              <a:rPr lang="lv-LV" sz="2400" dirty="0"/>
              <a:t> </a:t>
            </a:r>
            <a:r>
              <a:rPr lang="lv-LV" sz="2400" dirty="0" err="1"/>
              <a:t>new</a:t>
            </a:r>
            <a:r>
              <a:rPr lang="lv-LV" sz="2400" dirty="0"/>
              <a:t> (</a:t>
            </a:r>
            <a:r>
              <a:rPr lang="lv-LV" sz="2400" dirty="0" err="1"/>
              <a:t>collection</a:t>
            </a:r>
            <a:r>
              <a:rPr lang="lv-LV" sz="2400" dirty="0"/>
              <a:t> </a:t>
            </a:r>
            <a:r>
              <a:rPr lang="lv-LV" sz="2400" dirty="0" err="1"/>
              <a:t>errors</a:t>
            </a:r>
            <a:r>
              <a:rPr lang="lv-LV" sz="2400" dirty="0"/>
              <a:t>, </a:t>
            </a:r>
            <a:r>
              <a:rPr lang="lv-LV" sz="2400" dirty="0" err="1"/>
              <a:t>hazards</a:t>
            </a:r>
            <a:r>
              <a:rPr lang="lv-LV" sz="2400" dirty="0"/>
              <a:t>)</a:t>
            </a:r>
          </a:p>
          <a:p>
            <a:r>
              <a:rPr lang="en-US" sz="2400" dirty="0"/>
              <a:t>(c) is new but could already be in place </a:t>
            </a:r>
            <a:r>
              <a:rPr lang="lv-LV" sz="2400" dirty="0"/>
              <a:t>(</a:t>
            </a:r>
            <a:r>
              <a:rPr lang="lv-LV" sz="2400" dirty="0" err="1"/>
              <a:t>evaluation</a:t>
            </a:r>
            <a:r>
              <a:rPr lang="lv-LV" sz="2400" dirty="0"/>
              <a:t>, </a:t>
            </a:r>
            <a:r>
              <a:rPr lang="lv-LV" sz="2400" dirty="0" err="1"/>
              <a:t>information</a:t>
            </a:r>
            <a:r>
              <a:rPr lang="lv-LV" sz="2400" dirty="0"/>
              <a:t> of (b))</a:t>
            </a:r>
            <a:r>
              <a:rPr lang="en-US" sz="2400" dirty="0"/>
              <a:t>	</a:t>
            </a:r>
          </a:p>
          <a:p>
            <a:r>
              <a:rPr lang="en-US" sz="1800" dirty="0"/>
              <a:t>The </a:t>
            </a:r>
            <a:r>
              <a:rPr lang="en-US" sz="1800" dirty="0" err="1"/>
              <a:t>organisation</a:t>
            </a:r>
            <a:r>
              <a:rPr lang="en-US" sz="1800" dirty="0"/>
              <a:t> should amend current exposition quality system procedure to account for 145.A.200 and 145.A.202. Main novelties are: </a:t>
            </a:r>
          </a:p>
          <a:p>
            <a:r>
              <a:rPr lang="en-US" sz="1800" dirty="0"/>
              <a:t>• 145.A.200(a)(2): Safety policy and related safety objectives. </a:t>
            </a:r>
          </a:p>
          <a:p>
            <a:r>
              <a:rPr lang="en-US" sz="1800" dirty="0"/>
              <a:t>• 145.A.200(a)(3): identification of aviation safety hazards and management of associated risks. </a:t>
            </a:r>
          </a:p>
          <a:p>
            <a:r>
              <a:rPr lang="en-US" sz="1800" dirty="0"/>
              <a:t>• 145.A.200(a)(4): safety promotion </a:t>
            </a:r>
          </a:p>
          <a:p>
            <a:r>
              <a:rPr lang="en-US" sz="1800" dirty="0"/>
              <a:t>• 145.A.200(a)(5): documentation of all management system key processes.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876931402"/>
              </p:ext>
            </p:extLst>
          </p:nvPr>
        </p:nvGraphicFramePr>
        <p:xfrm>
          <a:off x="10693758" y="6336406"/>
          <a:ext cx="666036" cy="1719070"/>
        </p:xfrm>
        <a:graphic>
          <a:graphicData uri="http://schemas.openxmlformats.org/drawingml/2006/table">
            <a:tbl>
              <a:tblPr/>
              <a:tblGrid>
                <a:gridCol w="25400">
                  <a:extLst>
                    <a:ext uri="{9D8B030D-6E8A-4147-A177-3AD203B41FA5}">
                      <a16:colId xmlns:a16="http://schemas.microsoft.com/office/drawing/2014/main" val="3330504128"/>
                    </a:ext>
                  </a:extLst>
                </a:gridCol>
                <a:gridCol w="640636">
                  <a:extLst>
                    <a:ext uri="{9D8B030D-6E8A-4147-A177-3AD203B41FA5}">
                      <a16:colId xmlns:a16="http://schemas.microsoft.com/office/drawing/2014/main" val="3204078494"/>
                    </a:ext>
                  </a:extLst>
                </a:gridCol>
              </a:tblGrid>
              <a:tr h="343814">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4381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4381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4381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4381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995547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t>145.A.202 Internal safety reporting scheme </a:t>
            </a:r>
            <a:r>
              <a:rPr lang="en-US" dirty="0"/>
              <a:t>	</a:t>
            </a:r>
          </a:p>
          <a:p>
            <a:pPr lvl="1"/>
            <a:endParaRPr lang="lv-LV" dirty="0"/>
          </a:p>
          <a:p>
            <a:r>
              <a:rPr lang="en-US" sz="2400" dirty="0"/>
              <a:t>Previously partly under 145.A.60(b). </a:t>
            </a:r>
          </a:p>
          <a:p>
            <a:r>
              <a:rPr lang="en-US" sz="2400" dirty="0"/>
              <a:t>A new 145.A.202 Internal safety reporting scheme is added to establish an internal reporting scheme supporting the </a:t>
            </a:r>
            <a:r>
              <a:rPr lang="en-US" sz="2400" dirty="0" err="1"/>
              <a:t>organisation’s</a:t>
            </a:r>
            <a:r>
              <a:rPr lang="en-US" sz="2400" dirty="0"/>
              <a:t> hazard identification and safety risk management processes and fostering its safety culture 	</a:t>
            </a:r>
          </a:p>
          <a:p>
            <a:r>
              <a:rPr lang="en-US" sz="2000" dirty="0"/>
              <a:t>The internal reporting scheme shall also be accessible to </a:t>
            </a:r>
            <a:r>
              <a:rPr lang="en-US" sz="2000" dirty="0" err="1"/>
              <a:t>organisations</a:t>
            </a:r>
            <a:r>
              <a:rPr lang="en-US" sz="2000" dirty="0"/>
              <a:t> (i.e. sub-contractors) working under the management system. It also forms the basis for establishing mandatory and voluntary occurrence reporting as required by Regulation (EU) No 376/2014</a:t>
            </a:r>
            <a:r>
              <a:rPr lang="en-US" dirty="0"/>
              <a:t>. </a:t>
            </a:r>
            <a:endParaRPr lang="en-US" sz="2000" dirty="0"/>
          </a:p>
          <a:p>
            <a:r>
              <a:rPr lang="en-US" sz="2000" dirty="0"/>
              <a:t>The </a:t>
            </a:r>
            <a:r>
              <a:rPr lang="en-US" sz="2000" dirty="0" err="1"/>
              <a:t>organisation</a:t>
            </a:r>
            <a:r>
              <a:rPr lang="en-US" sz="2000" dirty="0"/>
              <a:t> should amend its procedures to account for 145.A.202 </a:t>
            </a:r>
            <a:r>
              <a:rPr lang="en-US" dirty="0"/>
              <a:t>	</a:t>
            </a:r>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231046798"/>
              </p:ext>
            </p:extLst>
          </p:nvPr>
        </p:nvGraphicFramePr>
        <p:xfrm>
          <a:off x="953037" y="6914361"/>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43833">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185762">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185762">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185762">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185762">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161660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en-US" b="1" dirty="0">
                <a:solidFill>
                  <a:srgbClr val="FF0000"/>
                </a:solidFill>
              </a:rPr>
              <a:t>145.A.205 Contracting and subcontracting </a:t>
            </a:r>
            <a:r>
              <a:rPr lang="en-US" dirty="0"/>
              <a:t>	</a:t>
            </a:r>
          </a:p>
          <a:p>
            <a:r>
              <a:rPr lang="en-US" dirty="0"/>
              <a:t>	</a:t>
            </a:r>
            <a:r>
              <a:rPr lang="en-US" sz="2400" dirty="0"/>
              <a:t>A new 145.A.205 Contracting and subcontracting is added to clarify the responsibility of the Part-145 </a:t>
            </a:r>
            <a:r>
              <a:rPr lang="en-US" sz="2400" dirty="0" err="1"/>
              <a:t>organisation</a:t>
            </a:r>
            <a:r>
              <a:rPr lang="en-US" sz="2400" dirty="0"/>
              <a:t> to ensure that any contracting or subcontracting complies with applicable requirements. </a:t>
            </a:r>
          </a:p>
          <a:p>
            <a:r>
              <a:rPr lang="en-US" sz="2400" dirty="0"/>
              <a:t>Note that provisions for subcontracting where previously in AMC 145.A.75(b). </a:t>
            </a:r>
            <a:r>
              <a:rPr lang="en-US" dirty="0"/>
              <a:t>	</a:t>
            </a:r>
          </a:p>
          <a:p>
            <a:r>
              <a:rPr lang="en-US" sz="2000" dirty="0"/>
              <a:t>The </a:t>
            </a:r>
            <a:r>
              <a:rPr lang="en-US" sz="2000" dirty="0" err="1"/>
              <a:t>organisation</a:t>
            </a:r>
            <a:r>
              <a:rPr lang="en-US" sz="2000" dirty="0"/>
              <a:t> should amend current exposition to account for 145.A.205. </a:t>
            </a:r>
          </a:p>
          <a:p>
            <a:r>
              <a:rPr lang="en-US" sz="2000" dirty="0"/>
              <a:t>In case of non-compliance with previous existing requirements (e.g. 145.A.75(b)), an oversight finding should be raised </a:t>
            </a:r>
            <a:r>
              <a:rPr lang="en-US"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789888529"/>
              </p:ext>
            </p:extLst>
          </p:nvPr>
        </p:nvGraphicFramePr>
        <p:xfrm>
          <a:off x="11281893" y="6683874"/>
          <a:ext cx="95193"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69793">
                  <a:extLst>
                    <a:ext uri="{9D8B030D-6E8A-4147-A177-3AD203B41FA5}">
                      <a16:colId xmlns:a16="http://schemas.microsoft.com/office/drawing/2014/main" val="3204078494"/>
                    </a:ext>
                  </a:extLst>
                </a:gridCol>
              </a:tblGrid>
              <a:tr h="23949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68435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a:t>
            </a:r>
            <a:r>
              <a:rPr lang="lv-LV" dirty="0">
                <a:solidFill>
                  <a:srgbClr val="FF0000"/>
                </a:solidFill>
              </a:rPr>
              <a:t>CAA</a:t>
            </a:r>
            <a:r>
              <a:rPr lang="lv-LV" dirty="0"/>
              <a:t>) </a:t>
            </a:r>
            <a:r>
              <a:rPr lang="lv-LV" dirty="0" err="1"/>
              <a:t>Section</a:t>
            </a:r>
            <a:r>
              <a:rPr lang="lv-LV" dirty="0"/>
              <a:t> B</a:t>
            </a:r>
          </a:p>
          <a:p>
            <a:pPr lvl="1"/>
            <a:endParaRPr lang="lv-LV" dirty="0"/>
          </a:p>
          <a:p>
            <a:pPr lvl="1"/>
            <a:r>
              <a:rPr lang="it-IT" b="1" dirty="0"/>
              <a:t>145.B.005 Scope </a:t>
            </a:r>
            <a:r>
              <a:rPr lang="it-IT" dirty="0"/>
              <a:t>	</a:t>
            </a:r>
            <a:endParaRPr lang="lv-LV" dirty="0"/>
          </a:p>
          <a:p>
            <a:pPr lvl="1"/>
            <a:r>
              <a:rPr lang="lv-LV" dirty="0"/>
              <a:t>Iepriekš </a:t>
            </a:r>
            <a:r>
              <a:rPr lang="it-IT" dirty="0"/>
              <a:t>145.B.01 </a:t>
            </a:r>
            <a:endParaRPr lang="lv-LV" dirty="0"/>
          </a:p>
          <a:p>
            <a:pPr lvl="1"/>
            <a:r>
              <a:rPr lang="lv-LV" dirty="0"/>
              <a:t>Nav ietekmes</a:t>
            </a:r>
            <a:r>
              <a:rPr lang="it-IT" dirty="0"/>
              <a:t>	</a:t>
            </a:r>
          </a:p>
          <a:p>
            <a:pPr lvl="1"/>
            <a:endParaRPr lang="lv-LV" dirty="0"/>
          </a:p>
          <a:p>
            <a:r>
              <a:rPr lang="lv-LV" sz="2400" b="1" dirty="0"/>
              <a:t>145.B.115 </a:t>
            </a:r>
            <a:r>
              <a:rPr lang="lv-LV" sz="2400" b="1" dirty="0" err="1"/>
              <a:t>Oversight</a:t>
            </a:r>
            <a:r>
              <a:rPr lang="lv-LV" sz="2400" b="1" dirty="0"/>
              <a:t> </a:t>
            </a:r>
            <a:r>
              <a:rPr lang="lv-LV" sz="2400" b="1" dirty="0" err="1"/>
              <a:t>documentation</a:t>
            </a:r>
            <a:endParaRPr lang="lv-LV" sz="2400" b="1" dirty="0"/>
          </a:p>
          <a:p>
            <a:pPr marL="457200" lvl="1" indent="0">
              <a:buNone/>
            </a:pPr>
            <a:r>
              <a:rPr lang="lv-LV" dirty="0"/>
              <a:t>Iepriekš 145.B.10 	</a:t>
            </a:r>
          </a:p>
          <a:p>
            <a:pPr marL="457200" lvl="1" indent="0">
              <a:buNone/>
            </a:pPr>
            <a:r>
              <a:rPr lang="lv-LV" dirty="0"/>
              <a:t>Jauna prasība</a:t>
            </a:r>
          </a:p>
          <a:p>
            <a:r>
              <a:rPr lang="lv-LV" sz="2400" b="1" dirty="0"/>
              <a:t> 145.B.125 </a:t>
            </a:r>
            <a:r>
              <a:rPr lang="lv-LV" sz="2400" b="1" dirty="0" err="1"/>
              <a:t>Information</a:t>
            </a:r>
            <a:r>
              <a:rPr lang="lv-LV" sz="2400" b="1" dirty="0"/>
              <a:t> to </a:t>
            </a:r>
            <a:r>
              <a:rPr lang="lv-LV" sz="2400" b="1" dirty="0" err="1"/>
              <a:t>the</a:t>
            </a:r>
            <a:r>
              <a:rPr lang="lv-LV" sz="2400" b="1" dirty="0"/>
              <a:t> </a:t>
            </a:r>
            <a:r>
              <a:rPr lang="lv-LV" sz="2400" b="1" dirty="0" err="1"/>
              <a:t>Agency</a:t>
            </a:r>
            <a:r>
              <a:rPr lang="lv-LV" sz="2400" b="1" dirty="0"/>
              <a:t> </a:t>
            </a:r>
            <a:r>
              <a:rPr lang="lv-LV" sz="2400" dirty="0"/>
              <a:t>	</a:t>
            </a:r>
          </a:p>
          <a:p>
            <a:r>
              <a:rPr lang="lv-LV" sz="2400" b="1" dirty="0"/>
              <a:t>145.B.135 </a:t>
            </a:r>
            <a:r>
              <a:rPr lang="en-US" sz="2400" b="1" dirty="0"/>
              <a:t>Immediate reaction to a safety problem </a:t>
            </a:r>
            <a:r>
              <a:rPr lang="en-US" dirty="0"/>
              <a:t>	</a:t>
            </a:r>
          </a:p>
          <a:p>
            <a:pPr marL="0" indent="0">
              <a:buNone/>
            </a:pPr>
            <a:endParaRPr lang="lv-LV" dirty="0"/>
          </a:p>
          <a:p>
            <a:pPr marL="457200" lvl="1" indent="0">
              <a:buNone/>
            </a:pPr>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60231098"/>
              </p:ext>
            </p:extLst>
          </p:nvPr>
        </p:nvGraphicFramePr>
        <p:xfrm>
          <a:off x="10861183" y="6683873"/>
          <a:ext cx="503534"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478134">
                  <a:extLst>
                    <a:ext uri="{9D8B030D-6E8A-4147-A177-3AD203B41FA5}">
                      <a16:colId xmlns:a16="http://schemas.microsoft.com/office/drawing/2014/main" val="3204078494"/>
                    </a:ext>
                  </a:extLst>
                </a:gridCol>
              </a:tblGrid>
              <a:tr h="249298">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425012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r>
              <a:rPr lang="lv-LV" sz="2400" b="1" dirty="0"/>
              <a:t>145.B.200 Management </a:t>
            </a:r>
            <a:r>
              <a:rPr lang="lv-LV" sz="2400" b="1" dirty="0" err="1"/>
              <a:t>system</a:t>
            </a:r>
            <a:r>
              <a:rPr lang="lv-LV" sz="2400" b="1" dirty="0"/>
              <a:t> </a:t>
            </a:r>
          </a:p>
          <a:p>
            <a:r>
              <a:rPr lang="en-US" sz="1400" dirty="0"/>
              <a:t>145.B.200(a)(1) thru (3) where previously covered under 145.B.10 point 1 thru 4. </a:t>
            </a:r>
          </a:p>
          <a:p>
            <a:r>
              <a:rPr lang="lv-LV" sz="1400" dirty="0"/>
              <a:t>(a) </a:t>
            </a:r>
            <a:r>
              <a:rPr lang="lv-LV" sz="1400" b="1" dirty="0" err="1"/>
              <a:t>new</a:t>
            </a:r>
            <a:r>
              <a:rPr lang="lv-LV" sz="1400" b="1" dirty="0"/>
              <a:t> </a:t>
            </a:r>
            <a:r>
              <a:rPr lang="lv-LV" sz="1400" dirty="0" err="1"/>
              <a:t>requirements</a:t>
            </a:r>
            <a:r>
              <a:rPr lang="lv-LV" sz="1400" dirty="0"/>
              <a:t> </a:t>
            </a:r>
            <a:r>
              <a:rPr lang="lv-LV" sz="1400" dirty="0" err="1"/>
              <a:t>for</a:t>
            </a:r>
            <a:r>
              <a:rPr lang="lv-LV" sz="1400" dirty="0"/>
              <a:t> </a:t>
            </a:r>
          </a:p>
          <a:p>
            <a:r>
              <a:rPr lang="en-US" sz="1400" dirty="0"/>
              <a:t>• A system to plan availability of personnel (3) </a:t>
            </a:r>
          </a:p>
          <a:p>
            <a:r>
              <a:rPr lang="lv-LV" sz="1400" dirty="0"/>
              <a:t>• </a:t>
            </a:r>
            <a:r>
              <a:rPr lang="lv-LV" sz="1400" dirty="0" err="1"/>
              <a:t>Facilities</a:t>
            </a:r>
            <a:r>
              <a:rPr lang="lv-LV" sz="1400" dirty="0"/>
              <a:t> (4) </a:t>
            </a:r>
          </a:p>
          <a:p>
            <a:r>
              <a:rPr lang="en-US" sz="1400" dirty="0"/>
              <a:t>• compliance monitoring system including safety risk management process (5) </a:t>
            </a:r>
          </a:p>
          <a:p>
            <a:r>
              <a:rPr lang="en-US" sz="1400" dirty="0"/>
              <a:t>• person responsible for the compliance monitoring function (6) </a:t>
            </a:r>
          </a:p>
          <a:p>
            <a:r>
              <a:rPr lang="en-US" sz="1400" dirty="0"/>
              <a:t>(b) </a:t>
            </a:r>
            <a:r>
              <a:rPr lang="en-US" sz="1400" b="1" dirty="0"/>
              <a:t>new </a:t>
            </a:r>
            <a:r>
              <a:rPr lang="en-US" sz="1400" dirty="0"/>
              <a:t>appointment of persons for each field of activity </a:t>
            </a:r>
          </a:p>
          <a:p>
            <a:r>
              <a:rPr lang="en-US" sz="1400" dirty="0"/>
              <a:t>(c) </a:t>
            </a:r>
            <a:r>
              <a:rPr lang="en-US" sz="1400" b="1" dirty="0"/>
              <a:t>new </a:t>
            </a:r>
            <a:r>
              <a:rPr lang="en-US" sz="1400" dirty="0"/>
              <a:t>mutual exchange of information </a:t>
            </a:r>
          </a:p>
          <a:p>
            <a:r>
              <a:rPr lang="en-US" sz="1400" dirty="0"/>
              <a:t>(d) </a:t>
            </a:r>
            <a:r>
              <a:rPr lang="en-US" sz="1400" b="1" dirty="0"/>
              <a:t>new </a:t>
            </a:r>
            <a:r>
              <a:rPr lang="en-US" sz="1400" dirty="0"/>
              <a:t>availability of management system procedures for EASA </a:t>
            </a:r>
          </a:p>
          <a:p>
            <a:r>
              <a:rPr lang="en-US" sz="1400" dirty="0"/>
              <a:t>This would require the NCA to implement a management system which includes safety risk management processes. </a:t>
            </a:r>
          </a:p>
          <a:p>
            <a:r>
              <a:rPr lang="en-US" sz="1400" dirty="0"/>
              <a:t>It should be noted that the related AMC’s to 145.B.200 are more elaborated than the previous AMC’s to 145.B.10 and would require amongst others additional training and comprehensive knowledge of NCA inspectors on SMS and Management system assessments, human factors and human performance principles, and general </a:t>
            </a:r>
            <a:r>
              <a:rPr lang="en-US" sz="1400" dirty="0" err="1"/>
              <a:t>familiarisation</a:t>
            </a:r>
            <a:r>
              <a:rPr lang="en-US" sz="1400" dirty="0"/>
              <a:t> knowledge of aircraft type. 	</a:t>
            </a:r>
          </a:p>
          <a:p>
            <a:r>
              <a:rPr lang="lv-LV" dirty="0"/>
              <a:t>	</a:t>
            </a:r>
          </a:p>
          <a:p>
            <a:pPr lvl="1"/>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4012037410"/>
              </p:ext>
            </p:extLst>
          </p:nvPr>
        </p:nvGraphicFramePr>
        <p:xfrm>
          <a:off x="10951335" y="6683873"/>
          <a:ext cx="416032"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390632">
                  <a:extLst>
                    <a:ext uri="{9D8B030D-6E8A-4147-A177-3AD203B41FA5}">
                      <a16:colId xmlns:a16="http://schemas.microsoft.com/office/drawing/2014/main" val="3204078494"/>
                    </a:ext>
                  </a:extLst>
                </a:gridCol>
              </a:tblGrid>
              <a:tr h="261189">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3128549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145.B.205  </a:t>
            </a:r>
            <a:r>
              <a:rPr lang="en-US" sz="2400" b="1" dirty="0"/>
              <a:t>Allocation of tasks to qualified entities </a:t>
            </a:r>
            <a:r>
              <a:rPr lang="en-US" sz="2400" dirty="0"/>
              <a:t>	</a:t>
            </a:r>
            <a:endParaRPr lang="lv-LV" sz="2400" dirty="0"/>
          </a:p>
          <a:p>
            <a:r>
              <a:rPr lang="en-US" sz="2400" dirty="0"/>
              <a:t>New requirement for use of qualified entities although this was already allowed under article 69 of Regulation (EU) 2018/1139. 	</a:t>
            </a:r>
          </a:p>
          <a:p>
            <a:endParaRPr lang="lv-LV" dirty="0"/>
          </a:p>
          <a:p>
            <a:r>
              <a:rPr lang="lv-LV" sz="2400" b="1" dirty="0"/>
              <a:t>145.B.210 </a:t>
            </a:r>
            <a:r>
              <a:rPr lang="en-US" sz="2400" b="1" dirty="0"/>
              <a:t>Changes in the management system </a:t>
            </a:r>
            <a:r>
              <a:rPr lang="en-US" sz="2400" dirty="0"/>
              <a:t>	</a:t>
            </a:r>
          </a:p>
          <a:p>
            <a:r>
              <a:rPr lang="en-US" sz="2400" dirty="0"/>
              <a:t>New requirement to keep management system up to date and to notify EASA of changes that affect the capability to perform its certification and oversight tasks. </a:t>
            </a:r>
            <a:r>
              <a:rPr lang="en-US" dirty="0"/>
              <a:t>	</a:t>
            </a:r>
          </a:p>
          <a:p>
            <a:endParaRPr lang="en-US"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251469407"/>
              </p:ext>
            </p:extLst>
          </p:nvPr>
        </p:nvGraphicFramePr>
        <p:xfrm>
          <a:off x="10826839" y="6683874"/>
          <a:ext cx="536868"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511468">
                  <a:extLst>
                    <a:ext uri="{9D8B030D-6E8A-4147-A177-3AD203B41FA5}">
                      <a16:colId xmlns:a16="http://schemas.microsoft.com/office/drawing/2014/main" val="3204078494"/>
                    </a:ext>
                  </a:extLst>
                </a:gridCol>
              </a:tblGrid>
              <a:tr h="23949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5853074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145.B.220 </a:t>
            </a:r>
            <a:r>
              <a:rPr lang="lv-LV" sz="2400" b="1" dirty="0" err="1"/>
              <a:t>Record-keeping</a:t>
            </a:r>
            <a:r>
              <a:rPr lang="lv-LV" sz="2400" b="1" dirty="0"/>
              <a:t> </a:t>
            </a:r>
            <a:r>
              <a:rPr lang="lv-LV" dirty="0"/>
              <a:t>	</a:t>
            </a:r>
          </a:p>
          <a:p>
            <a:r>
              <a:rPr lang="en-US" sz="1600" dirty="0"/>
              <a:t>Previously under 145.B.55</a:t>
            </a:r>
            <a:r>
              <a:rPr lang="lv-LV" sz="1600" dirty="0"/>
              <a:t> and 60</a:t>
            </a:r>
            <a:r>
              <a:rPr lang="en-US" sz="1600" dirty="0"/>
              <a:t>. </a:t>
            </a:r>
            <a:r>
              <a:rPr lang="en-US" sz="1600" b="1" dirty="0"/>
              <a:t>New </a:t>
            </a:r>
            <a:r>
              <a:rPr lang="en-US" sz="1600" dirty="0"/>
              <a:t>under (a) </a:t>
            </a:r>
          </a:p>
          <a:p>
            <a:r>
              <a:rPr lang="lv-LV" sz="1600" dirty="0"/>
              <a:t>(1) management </a:t>
            </a:r>
            <a:r>
              <a:rPr lang="lv-LV" sz="1600" dirty="0" err="1"/>
              <a:t>system</a:t>
            </a:r>
            <a:r>
              <a:rPr lang="lv-LV" sz="1600" dirty="0"/>
              <a:t> </a:t>
            </a:r>
            <a:r>
              <a:rPr lang="lv-LV" sz="1600" dirty="0" err="1"/>
              <a:t>documents</a:t>
            </a:r>
            <a:r>
              <a:rPr lang="lv-LV" sz="1600" dirty="0"/>
              <a:t> </a:t>
            </a:r>
          </a:p>
          <a:p>
            <a:r>
              <a:rPr lang="en-US" sz="1600" dirty="0"/>
              <a:t>(2) training, qualification and authorisation of its personnel </a:t>
            </a:r>
          </a:p>
          <a:p>
            <a:r>
              <a:rPr lang="lv-LV" sz="1600" dirty="0"/>
              <a:t>(3) </a:t>
            </a:r>
            <a:r>
              <a:rPr lang="lv-LV" sz="1600" dirty="0" err="1"/>
              <a:t>allocation</a:t>
            </a:r>
            <a:r>
              <a:rPr lang="lv-LV" sz="1600" dirty="0"/>
              <a:t> of </a:t>
            </a:r>
            <a:r>
              <a:rPr lang="lv-LV" sz="1600" dirty="0" err="1"/>
              <a:t>tasks</a:t>
            </a:r>
            <a:r>
              <a:rPr lang="lv-LV" sz="1600" dirty="0"/>
              <a:t> </a:t>
            </a:r>
          </a:p>
          <a:p>
            <a:r>
              <a:rPr lang="en-US" sz="1600" dirty="0"/>
              <a:t>(5) alternative means of compliance </a:t>
            </a:r>
          </a:p>
          <a:p>
            <a:r>
              <a:rPr lang="lv-LV" sz="1600" dirty="0"/>
              <a:t>(6) </a:t>
            </a:r>
            <a:r>
              <a:rPr lang="lv-LV" sz="1600" dirty="0" err="1"/>
              <a:t>safety</a:t>
            </a:r>
            <a:r>
              <a:rPr lang="lv-LV" sz="1600" dirty="0"/>
              <a:t> </a:t>
            </a:r>
            <a:r>
              <a:rPr lang="lv-LV" sz="1600" dirty="0" err="1"/>
              <a:t>information</a:t>
            </a:r>
            <a:r>
              <a:rPr lang="lv-LV" sz="1600" dirty="0"/>
              <a:t> </a:t>
            </a:r>
          </a:p>
          <a:p>
            <a:r>
              <a:rPr lang="en-US" sz="1600" dirty="0"/>
              <a:t>(7) was previously under 145.B.60 </a:t>
            </a:r>
          </a:p>
          <a:p>
            <a:r>
              <a:rPr lang="en-US" sz="1600" dirty="0"/>
              <a:t>(b) </a:t>
            </a:r>
            <a:r>
              <a:rPr lang="en-US" sz="1600" b="1" dirty="0"/>
              <a:t>new </a:t>
            </a:r>
            <a:r>
              <a:rPr lang="en-US" sz="1600" dirty="0"/>
              <a:t>list of approved </a:t>
            </a:r>
            <a:r>
              <a:rPr lang="en-US" sz="1600" dirty="0" err="1"/>
              <a:t>organisations</a:t>
            </a:r>
            <a:r>
              <a:rPr lang="en-US" sz="1600" dirty="0"/>
              <a:t> </a:t>
            </a:r>
          </a:p>
          <a:p>
            <a:r>
              <a:rPr lang="en-US" sz="1600" dirty="0"/>
              <a:t>(c) retention period was 4 years, now 5 years </a:t>
            </a:r>
          </a:p>
          <a:p>
            <a:r>
              <a:rPr lang="en-US" sz="1600" dirty="0"/>
              <a:t>(d) </a:t>
            </a:r>
            <a:r>
              <a:rPr lang="en-US" sz="1600" b="1" dirty="0"/>
              <a:t>new </a:t>
            </a:r>
            <a:r>
              <a:rPr lang="en-US" sz="1600" dirty="0"/>
              <a:t>availability of records to other authorities and EASA </a:t>
            </a:r>
            <a:r>
              <a:rPr lang="en-US" dirty="0"/>
              <a:t>	</a:t>
            </a:r>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75035977"/>
              </p:ext>
            </p:extLst>
          </p:nvPr>
        </p:nvGraphicFramePr>
        <p:xfrm>
          <a:off x="10792496" y="6683874"/>
          <a:ext cx="570201"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544801">
                  <a:extLst>
                    <a:ext uri="{9D8B030D-6E8A-4147-A177-3AD203B41FA5}">
                      <a16:colId xmlns:a16="http://schemas.microsoft.com/office/drawing/2014/main" val="3204078494"/>
                    </a:ext>
                  </a:extLst>
                </a:gridCol>
              </a:tblGrid>
              <a:tr h="23949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3949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508420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endParaRPr lang="lv-LV" dirty="0"/>
          </a:p>
          <a:p>
            <a:pPr lvl="1"/>
            <a:r>
              <a:rPr lang="lv-LV" b="1" dirty="0"/>
              <a:t>145.A.10 - </a:t>
            </a:r>
            <a:r>
              <a:rPr lang="lv-LV" b="1" dirty="0" err="1"/>
              <a:t>Scope</a:t>
            </a:r>
            <a:r>
              <a:rPr lang="lv-LV" b="1" dirty="0"/>
              <a:t> </a:t>
            </a:r>
            <a:r>
              <a:rPr lang="lv-LV" dirty="0"/>
              <a:t>	</a:t>
            </a:r>
          </a:p>
          <a:p>
            <a:pPr marL="457200" lvl="1" indent="0">
              <a:buNone/>
            </a:pPr>
            <a:r>
              <a:rPr lang="en-US" dirty="0"/>
              <a:t>No change in the requirement text 	</a:t>
            </a:r>
          </a:p>
          <a:p>
            <a:pPr marL="457200" lvl="1" indent="0">
              <a:buNone/>
            </a:pPr>
            <a:r>
              <a:rPr lang="en-US" dirty="0"/>
              <a:t>Potential adjustment only if there are changes in the AMCs/GMs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endPar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896697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145.B.300 </a:t>
            </a:r>
            <a:r>
              <a:rPr lang="lv-LV" sz="2400" b="1" dirty="0" err="1"/>
              <a:t>Oversight</a:t>
            </a:r>
            <a:r>
              <a:rPr lang="lv-LV" sz="2400" b="1" dirty="0"/>
              <a:t> </a:t>
            </a:r>
            <a:r>
              <a:rPr lang="lv-LV" sz="2400" b="1" dirty="0" err="1"/>
              <a:t>principles</a:t>
            </a:r>
            <a:r>
              <a:rPr lang="lv-LV" sz="2400" b="1" dirty="0"/>
              <a:t> </a:t>
            </a:r>
            <a:r>
              <a:rPr lang="lv-LV" sz="2400" dirty="0"/>
              <a:t>	</a:t>
            </a:r>
          </a:p>
          <a:p>
            <a:pPr marL="457200" lvl="1" indent="0">
              <a:buNone/>
            </a:pPr>
            <a:endParaRPr lang="lv-LV" dirty="0"/>
          </a:p>
          <a:p>
            <a:r>
              <a:rPr lang="en-US" sz="2400" dirty="0"/>
              <a:t>	(a) thru (c) more prescriptive than previously under 145.B.20 and 145.B.30. </a:t>
            </a:r>
          </a:p>
          <a:p>
            <a:r>
              <a:rPr lang="en-US" sz="2400" dirty="0"/>
              <a:t>(d) and (e) was previously under 145.B.15. (d) is less restrictive (‘may’ while previously ‘must’). (e) requires the authority to inform other authority in case oversight performed in another member state. </a:t>
            </a:r>
          </a:p>
          <a:p>
            <a:r>
              <a:rPr lang="lv-LV" sz="2400" dirty="0"/>
              <a:t>(f) </a:t>
            </a:r>
            <a:r>
              <a:rPr lang="lv-LV" sz="2400" b="1" dirty="0" err="1"/>
              <a:t>new</a:t>
            </a:r>
            <a:r>
              <a:rPr lang="lv-LV" sz="2400" b="1" dirty="0"/>
              <a:t> </a:t>
            </a:r>
            <a:r>
              <a:rPr lang="lv-LV" sz="2400" dirty="0"/>
              <a:t>(</a:t>
            </a:r>
            <a:r>
              <a:rPr lang="lv-LV" sz="2400" dirty="0" err="1"/>
              <a:t>collect</a:t>
            </a:r>
            <a:r>
              <a:rPr lang="lv-LV" sz="2400" dirty="0"/>
              <a:t> </a:t>
            </a:r>
            <a:r>
              <a:rPr lang="lv-LV" sz="2400" dirty="0" err="1"/>
              <a:t>information</a:t>
            </a:r>
            <a:r>
              <a:rPr lang="lv-LV" sz="2400" dirty="0"/>
              <a:t>)</a:t>
            </a:r>
            <a:r>
              <a:rPr lang="lv-LV"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429678672"/>
              </p:ext>
            </p:extLst>
          </p:nvPr>
        </p:nvGraphicFramePr>
        <p:xfrm>
          <a:off x="10891234" y="6632620"/>
          <a:ext cx="474366" cy="1422855"/>
        </p:xfrm>
        <a:graphic>
          <a:graphicData uri="http://schemas.openxmlformats.org/drawingml/2006/table">
            <a:tbl>
              <a:tblPr/>
              <a:tblGrid>
                <a:gridCol w="25400">
                  <a:extLst>
                    <a:ext uri="{9D8B030D-6E8A-4147-A177-3AD203B41FA5}">
                      <a16:colId xmlns:a16="http://schemas.microsoft.com/office/drawing/2014/main" val="3330504128"/>
                    </a:ext>
                  </a:extLst>
                </a:gridCol>
                <a:gridCol w="448966">
                  <a:extLst>
                    <a:ext uri="{9D8B030D-6E8A-4147-A177-3AD203B41FA5}">
                      <a16:colId xmlns:a16="http://schemas.microsoft.com/office/drawing/2014/main" val="3204078494"/>
                    </a:ext>
                  </a:extLst>
                </a:gridCol>
              </a:tblGrid>
              <a:tr h="284571">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8457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8457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8457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8457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3694273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145.B.305 </a:t>
            </a:r>
            <a:r>
              <a:rPr lang="lv-LV" sz="2400" b="1" dirty="0" err="1"/>
              <a:t>Oversight</a:t>
            </a:r>
            <a:r>
              <a:rPr lang="lv-LV" sz="2400" b="1" dirty="0"/>
              <a:t> </a:t>
            </a:r>
            <a:r>
              <a:rPr lang="lv-LV" sz="2400" b="1" dirty="0" err="1"/>
              <a:t>programme</a:t>
            </a:r>
            <a:r>
              <a:rPr lang="lv-LV" sz="2400" b="1" dirty="0"/>
              <a:t> </a:t>
            </a:r>
            <a:r>
              <a:rPr lang="lv-LV" sz="2400" dirty="0"/>
              <a:t>	</a:t>
            </a:r>
          </a:p>
          <a:p>
            <a:pPr marL="457200" lvl="1" indent="0">
              <a:buNone/>
            </a:pPr>
            <a:endParaRPr lang="lv-LV" dirty="0"/>
          </a:p>
          <a:p>
            <a:r>
              <a:rPr lang="en-US" sz="1800" dirty="0"/>
              <a:t>(a), (b)(2), (c) and (f) where previously point 145.B.30. </a:t>
            </a:r>
          </a:p>
          <a:p>
            <a:r>
              <a:rPr lang="en-US" sz="1800" dirty="0"/>
              <a:t>(b) </a:t>
            </a:r>
            <a:r>
              <a:rPr lang="en-US" sz="1800" b="1" dirty="0"/>
              <a:t>new </a:t>
            </a:r>
            <a:r>
              <a:rPr lang="en-US" sz="1800" dirty="0"/>
              <a:t>to take into account the </a:t>
            </a:r>
            <a:r>
              <a:rPr lang="en-US" sz="1800" b="1" dirty="0"/>
              <a:t>size and complexity of the </a:t>
            </a:r>
            <a:r>
              <a:rPr lang="en-US" sz="1800" b="1" dirty="0" err="1"/>
              <a:t>organisation</a:t>
            </a:r>
            <a:r>
              <a:rPr lang="en-US" sz="1800" b="1" dirty="0"/>
              <a:t> </a:t>
            </a:r>
            <a:r>
              <a:rPr lang="en-US" sz="1800" dirty="0"/>
              <a:t>for the oversight program, which need to include (as appropriate) </a:t>
            </a:r>
            <a:r>
              <a:rPr lang="en-US" sz="1800" b="1" dirty="0"/>
              <a:t>management system assessments</a:t>
            </a:r>
            <a:r>
              <a:rPr lang="en-US" sz="1800" dirty="0"/>
              <a:t>, process audits, sample product audits, samples of airworthiness reviews, unannounced inspections. </a:t>
            </a:r>
          </a:p>
          <a:p>
            <a:r>
              <a:rPr lang="en-US" sz="1800" dirty="0"/>
              <a:t>(d) </a:t>
            </a:r>
            <a:r>
              <a:rPr lang="en-US" sz="1800" b="1" dirty="0"/>
              <a:t>new </a:t>
            </a:r>
            <a:r>
              <a:rPr lang="en-US" sz="1800" dirty="0"/>
              <a:t>possibility to extend oversight cycle to 36 months and 48 months </a:t>
            </a:r>
          </a:p>
          <a:p>
            <a:r>
              <a:rPr lang="en-US" sz="1800" dirty="0"/>
              <a:t>(e) </a:t>
            </a:r>
            <a:r>
              <a:rPr lang="en-US" sz="1800" b="1" dirty="0"/>
              <a:t>new </a:t>
            </a:r>
            <a:r>
              <a:rPr lang="en-US" sz="1800" dirty="0"/>
              <a:t>reduction of oversight planning cycle </a:t>
            </a:r>
          </a:p>
          <a:p>
            <a:r>
              <a:rPr lang="en-US" sz="1800" dirty="0"/>
              <a:t>(g) </a:t>
            </a:r>
            <a:r>
              <a:rPr lang="en-US" sz="1800" b="1" dirty="0"/>
              <a:t>new </a:t>
            </a:r>
            <a:r>
              <a:rPr lang="en-US" sz="1800" dirty="0"/>
              <a:t>although was previously under AMC 145.B.30 (2) item 3 </a:t>
            </a:r>
            <a:r>
              <a:rPr lang="en-US" sz="2400" dirty="0"/>
              <a:t>	</a:t>
            </a:r>
            <a:r>
              <a:rPr lang="lv-LV" sz="1800" dirty="0"/>
              <a:t>(</a:t>
            </a:r>
            <a:r>
              <a:rPr lang="lv-LV" sz="1800" dirty="0" err="1"/>
              <a:t>continuation</a:t>
            </a:r>
            <a:r>
              <a:rPr lang="lv-LV" sz="1800" dirty="0"/>
              <a:t> </a:t>
            </a:r>
            <a:r>
              <a:rPr lang="lv-LV" sz="1800" dirty="0" err="1"/>
              <a:t>report</a:t>
            </a:r>
            <a:r>
              <a:rPr lang="lv-LV" sz="1800" dirty="0"/>
              <a:t>)</a:t>
            </a:r>
            <a:endParaRPr lang="en-US" sz="1800" dirty="0"/>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007778749"/>
              </p:ext>
            </p:extLst>
          </p:nvPr>
        </p:nvGraphicFramePr>
        <p:xfrm>
          <a:off x="11238963" y="6602569"/>
          <a:ext cx="136861" cy="1452905"/>
        </p:xfrm>
        <a:graphic>
          <a:graphicData uri="http://schemas.openxmlformats.org/drawingml/2006/table">
            <a:tbl>
              <a:tblPr/>
              <a:tblGrid>
                <a:gridCol w="25400">
                  <a:extLst>
                    <a:ext uri="{9D8B030D-6E8A-4147-A177-3AD203B41FA5}">
                      <a16:colId xmlns:a16="http://schemas.microsoft.com/office/drawing/2014/main" val="3330504128"/>
                    </a:ext>
                  </a:extLst>
                </a:gridCol>
                <a:gridCol w="111461">
                  <a:extLst>
                    <a:ext uri="{9D8B030D-6E8A-4147-A177-3AD203B41FA5}">
                      <a16:colId xmlns:a16="http://schemas.microsoft.com/office/drawing/2014/main" val="3204078494"/>
                    </a:ext>
                  </a:extLst>
                </a:gridCol>
              </a:tblGrid>
              <a:tr h="290581">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9058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9058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9058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90581">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286937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145.B.310 </a:t>
            </a:r>
            <a:r>
              <a:rPr lang="lv-LV" sz="2400" b="1" dirty="0" err="1"/>
              <a:t>Initial</a:t>
            </a:r>
            <a:r>
              <a:rPr lang="lv-LV" sz="2400" b="1" dirty="0"/>
              <a:t> </a:t>
            </a:r>
            <a:r>
              <a:rPr lang="lv-LV" sz="2400" b="1" dirty="0" err="1"/>
              <a:t>certification</a:t>
            </a:r>
            <a:r>
              <a:rPr lang="lv-LV" sz="2400" b="1" dirty="0"/>
              <a:t> </a:t>
            </a:r>
            <a:r>
              <a:rPr lang="lv-LV" sz="2400" b="1" dirty="0" err="1"/>
              <a:t>procedure</a:t>
            </a:r>
            <a:r>
              <a:rPr lang="lv-LV" sz="2400" b="1" dirty="0"/>
              <a:t> </a:t>
            </a:r>
            <a:r>
              <a:rPr lang="lv-LV" sz="2400" dirty="0"/>
              <a:t>	</a:t>
            </a:r>
          </a:p>
          <a:p>
            <a:r>
              <a:rPr lang="en-US" sz="1800" dirty="0"/>
              <a:t>(a) was covered under 145.B.20-3 </a:t>
            </a:r>
          </a:p>
          <a:p>
            <a:r>
              <a:rPr lang="en-US" sz="1800" dirty="0"/>
              <a:t>(b) was covered under 145.B.20-4 </a:t>
            </a:r>
          </a:p>
          <a:p>
            <a:r>
              <a:rPr lang="en-US" sz="1800" dirty="0"/>
              <a:t>(c) was covered under 145.B.20-6 </a:t>
            </a:r>
          </a:p>
          <a:p>
            <a:r>
              <a:rPr lang="en-US" sz="1800" dirty="0"/>
              <a:t>(d) was covered under 145.B.20-5 and 7 </a:t>
            </a:r>
          </a:p>
          <a:p>
            <a:r>
              <a:rPr lang="en-US" sz="1800" dirty="0"/>
              <a:t>(e)(1) &amp; (2) were covered under 145.B.25-1 </a:t>
            </a:r>
          </a:p>
          <a:p>
            <a:r>
              <a:rPr lang="en-US" sz="1800" dirty="0"/>
              <a:t>(f) was covered under 145.B.25-3 </a:t>
            </a:r>
          </a:p>
          <a:p>
            <a:r>
              <a:rPr lang="en-US" sz="1800" dirty="0"/>
              <a:t>(g) was covered under 145.B.25-2 </a:t>
            </a:r>
          </a:p>
          <a:p>
            <a:r>
              <a:rPr lang="en-US" sz="1800" dirty="0"/>
              <a:t>(h) </a:t>
            </a:r>
            <a:r>
              <a:rPr lang="en-US" sz="1800" b="1" dirty="0"/>
              <a:t>new </a:t>
            </a:r>
            <a:r>
              <a:rPr lang="en-US" sz="1800" dirty="0"/>
              <a:t>requirement to verify and approve the MOE procedure to implement changes without prior approval. This was previously a possibility (’may’) under 145.A.70(c) and 145B.40-2</a:t>
            </a:r>
            <a:r>
              <a:rPr lang="en-US" sz="2400" dirty="0"/>
              <a:t>. </a:t>
            </a:r>
            <a:r>
              <a:rPr lang="en-US" dirty="0"/>
              <a:t>	</a:t>
            </a:r>
          </a:p>
          <a:p>
            <a:pPr marL="457200" lvl="1" indent="0">
              <a:buNone/>
            </a:pP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013773382"/>
              </p:ext>
            </p:extLst>
          </p:nvPr>
        </p:nvGraphicFramePr>
        <p:xfrm>
          <a:off x="10852597" y="6559634"/>
          <a:ext cx="511867" cy="1495840"/>
        </p:xfrm>
        <a:graphic>
          <a:graphicData uri="http://schemas.openxmlformats.org/drawingml/2006/table">
            <a:tbl>
              <a:tblPr/>
              <a:tblGrid>
                <a:gridCol w="25400">
                  <a:extLst>
                    <a:ext uri="{9D8B030D-6E8A-4147-A177-3AD203B41FA5}">
                      <a16:colId xmlns:a16="http://schemas.microsoft.com/office/drawing/2014/main" val="3330504128"/>
                    </a:ext>
                  </a:extLst>
                </a:gridCol>
                <a:gridCol w="486467">
                  <a:extLst>
                    <a:ext uri="{9D8B030D-6E8A-4147-A177-3AD203B41FA5}">
                      <a16:colId xmlns:a16="http://schemas.microsoft.com/office/drawing/2014/main" val="3204078494"/>
                    </a:ext>
                  </a:extLst>
                </a:gridCol>
              </a:tblGrid>
              <a:tr h="299168">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42459392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145.B.330 </a:t>
            </a:r>
            <a:r>
              <a:rPr lang="lv-LV" sz="2400" b="1" dirty="0" err="1"/>
              <a:t>Changes</a:t>
            </a:r>
            <a:r>
              <a:rPr lang="lv-LV" sz="2400" b="1" dirty="0"/>
              <a:t> – </a:t>
            </a:r>
            <a:r>
              <a:rPr lang="lv-LV" sz="2400" b="1" dirty="0" err="1"/>
              <a:t>organisations</a:t>
            </a:r>
            <a:r>
              <a:rPr lang="lv-LV" sz="2400" b="1" dirty="0"/>
              <a:t> </a:t>
            </a:r>
            <a:r>
              <a:rPr lang="lv-LV" sz="2400" dirty="0"/>
              <a:t>	</a:t>
            </a:r>
          </a:p>
          <a:p>
            <a:pPr marL="457200" lvl="1" indent="0">
              <a:buNone/>
            </a:pPr>
            <a:endParaRPr lang="lv-LV" dirty="0"/>
          </a:p>
          <a:p>
            <a:r>
              <a:rPr lang="en-US" sz="2000" dirty="0"/>
              <a:t>(a) was previously under 145.B.35-1 </a:t>
            </a:r>
          </a:p>
          <a:p>
            <a:r>
              <a:rPr lang="en-US" sz="2000" dirty="0"/>
              <a:t>(b) was previously under 145.B.35-2 </a:t>
            </a:r>
          </a:p>
          <a:p>
            <a:r>
              <a:rPr lang="en-US" sz="2000" dirty="0"/>
              <a:t>(c) was previously under 145.B.35-1 and 145.B.40-1 </a:t>
            </a:r>
          </a:p>
          <a:p>
            <a:r>
              <a:rPr lang="en-US" sz="2000" dirty="0"/>
              <a:t>(d) </a:t>
            </a:r>
            <a:r>
              <a:rPr lang="en-US" sz="2000" b="1" dirty="0"/>
              <a:t>new </a:t>
            </a:r>
            <a:r>
              <a:rPr lang="en-US" sz="2000" dirty="0"/>
              <a:t>requirement for NCA to consider the need to suspend/limit the certificate in case that </a:t>
            </a:r>
            <a:r>
              <a:rPr lang="en-US" sz="2000" dirty="0" err="1"/>
              <a:t>organisation</a:t>
            </a:r>
            <a:r>
              <a:rPr lang="en-US" sz="2000" dirty="0"/>
              <a:t> implemented a change require prior approval without having received the approval </a:t>
            </a:r>
            <a:r>
              <a:rPr lang="en-US" sz="2400"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757313645"/>
              </p:ext>
            </p:extLst>
          </p:nvPr>
        </p:nvGraphicFramePr>
        <p:xfrm>
          <a:off x="10989972" y="6559634"/>
          <a:ext cx="378531" cy="1495840"/>
        </p:xfrm>
        <a:graphic>
          <a:graphicData uri="http://schemas.openxmlformats.org/drawingml/2006/table">
            <a:tbl>
              <a:tblPr/>
              <a:tblGrid>
                <a:gridCol w="25400">
                  <a:extLst>
                    <a:ext uri="{9D8B030D-6E8A-4147-A177-3AD203B41FA5}">
                      <a16:colId xmlns:a16="http://schemas.microsoft.com/office/drawing/2014/main" val="3330504128"/>
                    </a:ext>
                  </a:extLst>
                </a:gridCol>
                <a:gridCol w="353131">
                  <a:extLst>
                    <a:ext uri="{9D8B030D-6E8A-4147-A177-3AD203B41FA5}">
                      <a16:colId xmlns:a16="http://schemas.microsoft.com/office/drawing/2014/main" val="3204078494"/>
                    </a:ext>
                  </a:extLst>
                </a:gridCol>
              </a:tblGrid>
              <a:tr h="299168">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9916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2285529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145.B.350 </a:t>
            </a:r>
            <a:r>
              <a:rPr lang="en-US" sz="2400" b="1" dirty="0"/>
              <a:t>Findings and corrective actions; observations </a:t>
            </a:r>
            <a:r>
              <a:rPr lang="en-US" sz="2400" dirty="0"/>
              <a:t>	</a:t>
            </a:r>
          </a:p>
          <a:p>
            <a:pPr marL="457200" lvl="1" indent="0">
              <a:buNone/>
            </a:pPr>
            <a:endParaRPr lang="lv-LV" dirty="0"/>
          </a:p>
          <a:p>
            <a:r>
              <a:rPr lang="en-US" sz="1800" dirty="0"/>
              <a:t>(a) </a:t>
            </a:r>
            <a:r>
              <a:rPr lang="en-US" sz="1800" b="1" dirty="0"/>
              <a:t>new </a:t>
            </a:r>
            <a:r>
              <a:rPr lang="en-US" sz="1800" dirty="0"/>
              <a:t>requirement to have a system to </a:t>
            </a:r>
            <a:r>
              <a:rPr lang="en-US" sz="1800" dirty="0" err="1"/>
              <a:t>analyse</a:t>
            </a:r>
            <a:r>
              <a:rPr lang="en-US" sz="1800" dirty="0"/>
              <a:t> findings for their safety significance. </a:t>
            </a:r>
          </a:p>
          <a:p>
            <a:r>
              <a:rPr lang="en-US" sz="1800" dirty="0"/>
              <a:t>(b) was previously under 145.B.50(a)1 and includes some specific cases for level 1 findings </a:t>
            </a:r>
          </a:p>
          <a:p>
            <a:r>
              <a:rPr lang="en-US" sz="1800" dirty="0"/>
              <a:t>(c) was previously under 145.B.50(a)2 </a:t>
            </a:r>
          </a:p>
          <a:p>
            <a:r>
              <a:rPr lang="en-US" sz="1800" dirty="0"/>
              <a:t>(d) </a:t>
            </a:r>
            <a:r>
              <a:rPr lang="en-US" sz="1800" b="1" dirty="0"/>
              <a:t>new </a:t>
            </a:r>
            <a:r>
              <a:rPr lang="en-US" sz="1800" dirty="0"/>
              <a:t>requirement for the NCA to assess and accept the corrective action plan </a:t>
            </a:r>
          </a:p>
          <a:p>
            <a:r>
              <a:rPr lang="en-US" sz="1800" dirty="0"/>
              <a:t>(e) </a:t>
            </a:r>
            <a:r>
              <a:rPr lang="en-US" sz="1800" b="1" dirty="0"/>
              <a:t>new </a:t>
            </a:r>
            <a:r>
              <a:rPr lang="en-US" sz="1800" dirty="0"/>
              <a:t>requirement to inform other NCA’s and/or EASA in case findings affect an </a:t>
            </a:r>
            <a:r>
              <a:rPr lang="en-US" sz="1800" dirty="0" err="1"/>
              <a:t>organisation</a:t>
            </a:r>
            <a:r>
              <a:rPr lang="en-US" sz="1800" dirty="0"/>
              <a:t> outside its own member state </a:t>
            </a:r>
          </a:p>
          <a:p>
            <a:r>
              <a:rPr lang="en-US" sz="1800" dirty="0"/>
              <a:t>(f) </a:t>
            </a:r>
            <a:r>
              <a:rPr lang="en-US" sz="1800" b="1" dirty="0"/>
              <a:t>new </a:t>
            </a:r>
            <a:r>
              <a:rPr lang="en-US" sz="1800" dirty="0"/>
              <a:t>requirement that NCA may issue observations. Note: there is no equivalent CAMO.B.350 requirement. </a:t>
            </a: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3757058482"/>
              </p:ext>
            </p:extLst>
          </p:nvPr>
        </p:nvGraphicFramePr>
        <p:xfrm>
          <a:off x="10895527" y="6611155"/>
          <a:ext cx="470200" cy="1444320"/>
        </p:xfrm>
        <a:graphic>
          <a:graphicData uri="http://schemas.openxmlformats.org/drawingml/2006/table">
            <a:tbl>
              <a:tblPr/>
              <a:tblGrid>
                <a:gridCol w="25400">
                  <a:extLst>
                    <a:ext uri="{9D8B030D-6E8A-4147-A177-3AD203B41FA5}">
                      <a16:colId xmlns:a16="http://schemas.microsoft.com/office/drawing/2014/main" val="3330504128"/>
                    </a:ext>
                  </a:extLst>
                </a:gridCol>
                <a:gridCol w="444800">
                  <a:extLst>
                    <a:ext uri="{9D8B030D-6E8A-4147-A177-3AD203B41FA5}">
                      <a16:colId xmlns:a16="http://schemas.microsoft.com/office/drawing/2014/main" val="3204078494"/>
                    </a:ext>
                  </a:extLst>
                </a:gridCol>
              </a:tblGrid>
              <a:tr h="288864">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8886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8886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8886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88864">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749395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kompetentajā iestādē (CAA) </a:t>
            </a:r>
            <a:r>
              <a:rPr lang="lv-LV" dirty="0" err="1"/>
              <a:t>Section</a:t>
            </a:r>
            <a:r>
              <a:rPr lang="lv-LV" dirty="0"/>
              <a:t> B</a:t>
            </a:r>
          </a:p>
          <a:p>
            <a:pPr lvl="1"/>
            <a:endParaRPr lang="lv-LV" dirty="0"/>
          </a:p>
          <a:p>
            <a:r>
              <a:rPr lang="lv-LV" sz="2400" b="1" dirty="0"/>
              <a:t>145.B.355 </a:t>
            </a:r>
            <a:r>
              <a:rPr lang="lv-LV" sz="2400" b="1" dirty="0" err="1"/>
              <a:t>Suspension</a:t>
            </a:r>
            <a:r>
              <a:rPr lang="lv-LV" sz="2400" b="1" dirty="0"/>
              <a:t>, </a:t>
            </a:r>
            <a:r>
              <a:rPr lang="lv-LV" sz="2400" b="1" dirty="0" err="1"/>
              <a:t>limitation</a:t>
            </a:r>
            <a:r>
              <a:rPr lang="lv-LV" sz="2400" b="1" dirty="0"/>
              <a:t> and </a:t>
            </a:r>
            <a:r>
              <a:rPr lang="lv-LV" sz="2400" b="1" dirty="0" err="1"/>
              <a:t>revocation</a:t>
            </a:r>
            <a:r>
              <a:rPr lang="lv-LV" sz="2400" b="1" dirty="0"/>
              <a:t> </a:t>
            </a:r>
            <a:r>
              <a:rPr lang="lv-LV" sz="2400" dirty="0"/>
              <a:t>	</a:t>
            </a:r>
          </a:p>
          <a:p>
            <a:pPr marL="457200" lvl="1" indent="0">
              <a:buNone/>
            </a:pPr>
            <a:endParaRPr lang="lv-LV" dirty="0"/>
          </a:p>
          <a:p>
            <a:r>
              <a:rPr lang="en-US" sz="2000" dirty="0"/>
              <a:t>(a) and (b) where previously under 145.B.45(a) and (b) </a:t>
            </a:r>
          </a:p>
          <a:p>
            <a:r>
              <a:rPr lang="en-US" sz="2000" dirty="0"/>
              <a:t>(c) </a:t>
            </a:r>
            <a:r>
              <a:rPr lang="en-US" sz="2000" b="1" dirty="0"/>
              <a:t>new </a:t>
            </a:r>
            <a:r>
              <a:rPr lang="en-US" sz="2000" dirty="0"/>
              <a:t>requirement that the NCA shall suspend or limit in whole or in part a certificate if unforeseeable circumstances outside the control of the competent authority prevent its inspectors from discharging their oversight responsibilities over the oversight planning cycle. </a:t>
            </a:r>
            <a:r>
              <a:rPr lang="en-US" sz="2400"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970935483"/>
              </p:ext>
            </p:extLst>
          </p:nvPr>
        </p:nvGraphicFramePr>
        <p:xfrm>
          <a:off x="10835425" y="6683873"/>
          <a:ext cx="528535"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503135">
                  <a:extLst>
                    <a:ext uri="{9D8B030D-6E8A-4147-A177-3AD203B41FA5}">
                      <a16:colId xmlns:a16="http://schemas.microsoft.com/office/drawing/2014/main" val="3204078494"/>
                    </a:ext>
                  </a:extLst>
                </a:gridCol>
              </a:tblGrid>
              <a:tr h="249298">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49298">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0308759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b="1" dirty="0"/>
              <a:t>Pārejas perioda nosacījumi:</a:t>
            </a:r>
          </a:p>
          <a:p>
            <a:pPr lvl="1"/>
            <a:r>
              <a:rPr lang="lv-LV" dirty="0"/>
              <a:t>Sertifikāti, kas izsniegti līdz 2022. gada 2. decembrim paliek spēkā</a:t>
            </a:r>
          </a:p>
          <a:p>
            <a:pPr lvl="1"/>
            <a:r>
              <a:rPr lang="lv-LV" dirty="0"/>
              <a:t>No 2022. gada 2. decembra, organizāciju uzraudzība tiek veikta atbilstoši jaunajiem nosacījumiem</a:t>
            </a:r>
          </a:p>
          <a:p>
            <a:pPr lvl="1"/>
            <a:r>
              <a:rPr lang="lv-LV" dirty="0"/>
              <a:t>Esošām organizācijām atšķirības starp veco un jauno regulu prasībām ir jānovērš līdz 2024. gada 2. decembrim</a:t>
            </a:r>
          </a:p>
          <a:p>
            <a:pPr lvl="1"/>
            <a:r>
              <a:rPr lang="lv-LV" dirty="0"/>
              <a:t>Veicot organizāciju auditu pēc 2022. gada 2. decembra, organizācijām, kas vēl nebūs ieviesušas jaunās prasības, tiks izvirzīta 2. līmeņa pārejas perioda neatbilstība, ar novēršanas termiņu līdz 2024. gada 2. decembrim (Jāņem vērā, ka organizācijām, kas nebūs ieviesušas jaunās prasības, neatbilstība jaunajai regulai būs tik un tā, neatkarīgi no tā, vai tā ir formāli nodefinēta vai nav.)</a:t>
            </a:r>
          </a:p>
          <a:p>
            <a:pPr lvl="1"/>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340598899"/>
              </p:ext>
            </p:extLst>
          </p:nvPr>
        </p:nvGraphicFramePr>
        <p:xfrm>
          <a:off x="11303000" y="6683873"/>
          <a:ext cx="69776"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44376">
                  <a:extLst>
                    <a:ext uri="{9D8B030D-6E8A-4147-A177-3AD203B41FA5}">
                      <a16:colId xmlns:a16="http://schemas.microsoft.com/office/drawing/2014/main" val="3204078494"/>
                    </a:ext>
                  </a:extLst>
                </a:gridCol>
              </a:tblGrid>
              <a:tr h="261189">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61189">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9941230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b="1" dirty="0"/>
              <a:t>Pārejas perioda nosacījumi (2):</a:t>
            </a:r>
          </a:p>
          <a:p>
            <a:pPr lvl="1"/>
            <a:r>
              <a:rPr lang="lv-LV" dirty="0"/>
              <a:t>Jauno prasību ieviešanas formāla apstiprināšana notiek kā izmaiņu apstiprināšana organizāciju darbībā</a:t>
            </a:r>
          </a:p>
          <a:p>
            <a:pPr lvl="1"/>
            <a:r>
              <a:rPr lang="lv-LV" dirty="0"/>
              <a:t>Kad organizācija ir ieviesusi visas jaunās prasības, tā iesniedz CAA pieteikumu izmaiņu apstiprināšanai (EASA </a:t>
            </a:r>
            <a:r>
              <a:rPr lang="lv-LV" dirty="0" err="1"/>
              <a:t>Form</a:t>
            </a:r>
            <a:r>
              <a:rPr lang="lv-LV" dirty="0"/>
              <a:t> 2), kā iemeslu norādot: </a:t>
            </a:r>
            <a:r>
              <a:rPr lang="lv-LV" i="1" dirty="0"/>
              <a:t>“Izmaiņas, kas saistītas ar drošuma pārvaldības sistēmas (SMS) ieviešanu, atbilstoši regulas (ES) 2021/1963 nosacījumiem” (</a:t>
            </a:r>
            <a:r>
              <a:rPr lang="lv-LV" i="1" dirty="0" err="1"/>
              <a:t>change</a:t>
            </a:r>
            <a:r>
              <a:rPr lang="lv-LV" i="1" dirty="0"/>
              <a:t> </a:t>
            </a:r>
            <a:r>
              <a:rPr lang="lv-LV" i="1" dirty="0" err="1"/>
              <a:t>for</a:t>
            </a:r>
            <a:r>
              <a:rPr lang="lv-LV" i="1" dirty="0"/>
              <a:t> SMS implementation </a:t>
            </a:r>
            <a:r>
              <a:rPr lang="lv-LV" i="1" dirty="0" err="1"/>
              <a:t>i.a.w</a:t>
            </a:r>
            <a:r>
              <a:rPr lang="lv-LV" i="1" dirty="0"/>
              <a:t>. </a:t>
            </a:r>
            <a:r>
              <a:rPr lang="lv-LV" i="1" dirty="0" err="1"/>
              <a:t>Regulation</a:t>
            </a:r>
            <a:r>
              <a:rPr lang="lv-LV" i="1" dirty="0"/>
              <a:t> (EU) 2021/1963)</a:t>
            </a:r>
          </a:p>
          <a:p>
            <a:pPr lvl="1"/>
            <a:r>
              <a:rPr lang="lv-LV" dirty="0"/>
              <a:t>Ja organizācijai ir formāli noteiktas pārejas perioda neatbilstības, tad pieteikumam pievieno aizpildītu neatbilstības novēršanas veidlapu</a:t>
            </a:r>
          </a:p>
          <a:p>
            <a:pPr lvl="1"/>
            <a:r>
              <a:rPr lang="lv-LV" dirty="0"/>
              <a:t>CAA veic organizāciju auditu par izmaiņām organizācijā un noformē EASA </a:t>
            </a:r>
            <a:r>
              <a:rPr lang="lv-LV" dirty="0" err="1"/>
              <a:t>Form</a:t>
            </a:r>
            <a:r>
              <a:rPr lang="lv-LV" dirty="0"/>
              <a:t> 6</a:t>
            </a:r>
          </a:p>
          <a:p>
            <a:pPr lvl="1"/>
            <a:r>
              <a:rPr lang="lv-LV" dirty="0"/>
              <a:t>Ja nemainās apstiprinājuma apjoms, tad apstiprinājuma sertifikāts netiek mainīts. Saglabājas iepriekšējais uzraudzības cikls.</a:t>
            </a:r>
          </a:p>
          <a:p>
            <a:pPr marL="457200" lvl="1" indent="0">
              <a:buNone/>
            </a:pPr>
            <a:endParaRPr lang="lv-LV" dirty="0"/>
          </a:p>
          <a:p>
            <a:pPr marL="457200" lvl="1" indent="0">
              <a:buNone/>
            </a:pP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045055747"/>
              </p:ext>
            </p:extLst>
          </p:nvPr>
        </p:nvGraphicFramePr>
        <p:xfrm>
          <a:off x="10998558" y="6683874"/>
          <a:ext cx="386865" cy="1371600"/>
        </p:xfrm>
        <a:graphic>
          <a:graphicData uri="http://schemas.openxmlformats.org/drawingml/2006/table">
            <a:tbl>
              <a:tblPr/>
              <a:tblGrid>
                <a:gridCol w="25400">
                  <a:extLst>
                    <a:ext uri="{9D8B030D-6E8A-4147-A177-3AD203B41FA5}">
                      <a16:colId xmlns:a16="http://schemas.microsoft.com/office/drawing/2014/main" val="3330504128"/>
                    </a:ext>
                  </a:extLst>
                </a:gridCol>
                <a:gridCol w="361465">
                  <a:extLst>
                    <a:ext uri="{9D8B030D-6E8A-4147-A177-3AD203B41FA5}">
                      <a16:colId xmlns:a16="http://schemas.microsoft.com/office/drawing/2014/main" val="3204078494"/>
                    </a:ext>
                  </a:extLst>
                </a:gridCol>
              </a:tblGrid>
              <a:tr h="269975">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269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269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269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269975">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0720026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Paldies par uzmanību.</a:t>
            </a:r>
          </a:p>
          <a:p>
            <a:pPr lvl="1"/>
            <a:r>
              <a:rPr lang="lv-LV" dirty="0"/>
              <a:t>Veiksmi jauno prasību ieviešanā</a:t>
            </a:r>
          </a:p>
          <a:p>
            <a:pPr lvl="1"/>
            <a:endParaRPr lang="lv-LV" dirty="0"/>
          </a:p>
          <a:p>
            <a:pPr marL="457200" lvl="1" indent="0">
              <a:buNone/>
            </a:pPr>
            <a:endParaRPr lang="lv-LV" dirty="0"/>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695744688"/>
              </p:ext>
            </p:extLst>
          </p:nvPr>
        </p:nvGraphicFramePr>
        <p:xfrm>
          <a:off x="10989972" y="6503310"/>
          <a:ext cx="378531" cy="1552165"/>
        </p:xfrm>
        <a:graphic>
          <a:graphicData uri="http://schemas.openxmlformats.org/drawingml/2006/table">
            <a:tbl>
              <a:tblPr/>
              <a:tblGrid>
                <a:gridCol w="25400">
                  <a:extLst>
                    <a:ext uri="{9D8B030D-6E8A-4147-A177-3AD203B41FA5}">
                      <a16:colId xmlns:a16="http://schemas.microsoft.com/office/drawing/2014/main" val="3330504128"/>
                    </a:ext>
                  </a:extLst>
                </a:gridCol>
                <a:gridCol w="353131">
                  <a:extLst>
                    <a:ext uri="{9D8B030D-6E8A-4147-A177-3AD203B41FA5}">
                      <a16:colId xmlns:a16="http://schemas.microsoft.com/office/drawing/2014/main" val="3204078494"/>
                    </a:ext>
                  </a:extLst>
                </a:gridCol>
              </a:tblGrid>
              <a:tr h="310433">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310433">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396734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dirty="0"/>
              <a:t>	</a:t>
            </a:r>
            <a:r>
              <a:rPr lang="lv-LV" b="1" dirty="0"/>
              <a:t>145.A.15 </a:t>
            </a:r>
            <a:r>
              <a:rPr lang="lv-LV" b="1" dirty="0" err="1"/>
              <a:t>Application</a:t>
            </a:r>
            <a:r>
              <a:rPr lang="lv-LV" b="1" dirty="0"/>
              <a:t> </a:t>
            </a:r>
            <a:r>
              <a:rPr lang="lv-LV" b="1" dirty="0" err="1"/>
              <a:t>for</a:t>
            </a:r>
            <a:r>
              <a:rPr lang="lv-LV" b="1" dirty="0"/>
              <a:t> </a:t>
            </a:r>
            <a:r>
              <a:rPr lang="lv-LV" b="1" dirty="0" err="1"/>
              <a:t>an</a:t>
            </a:r>
            <a:r>
              <a:rPr lang="lv-LV" b="1" dirty="0"/>
              <a:t> </a:t>
            </a:r>
            <a:r>
              <a:rPr lang="lv-LV" b="1" dirty="0" err="1"/>
              <a:t>organisation</a:t>
            </a:r>
            <a:r>
              <a:rPr lang="lv-LV" b="1" dirty="0"/>
              <a:t> </a:t>
            </a:r>
            <a:r>
              <a:rPr lang="lv-LV" b="1" dirty="0" err="1"/>
              <a:t>certificate</a:t>
            </a:r>
            <a:r>
              <a:rPr lang="lv-LV" b="1" dirty="0"/>
              <a:t> </a:t>
            </a:r>
            <a:r>
              <a:rPr lang="lv-LV" dirty="0"/>
              <a:t>	</a:t>
            </a:r>
          </a:p>
          <a:p>
            <a:pPr marL="457200" lvl="1" indent="0">
              <a:buNone/>
            </a:pPr>
            <a:r>
              <a:rPr lang="lv-LV" dirty="0" err="1"/>
              <a:t>Previous</a:t>
            </a:r>
            <a:r>
              <a:rPr lang="lv-LV" dirty="0"/>
              <a:t> </a:t>
            </a:r>
            <a:r>
              <a:rPr lang="lv-LV" dirty="0" err="1"/>
              <a:t>title</a:t>
            </a:r>
            <a:r>
              <a:rPr lang="lv-LV" dirty="0"/>
              <a:t> ‘</a:t>
            </a:r>
            <a:r>
              <a:rPr lang="lv-LV" dirty="0" err="1"/>
              <a:t>Application</a:t>
            </a:r>
            <a:r>
              <a:rPr lang="lv-LV" dirty="0"/>
              <a:t>’ 	</a:t>
            </a:r>
          </a:p>
          <a:p>
            <a:pPr marL="914400" lvl="1" indent="-457200">
              <a:buAutoNum type="alphaLcParenBoth"/>
            </a:pPr>
            <a:r>
              <a:rPr lang="en-US" dirty="0"/>
              <a:t>to account for applicable Part-M and Part-ML requirement</a:t>
            </a:r>
            <a:r>
              <a:rPr lang="lv-LV" dirty="0"/>
              <a:t>s</a:t>
            </a:r>
          </a:p>
          <a:p>
            <a:pPr marL="457200" lvl="1" indent="0">
              <a:buNone/>
            </a:pPr>
            <a:r>
              <a:rPr lang="en-US" dirty="0"/>
              <a:t>(b) extra requirements for applicants for an initial certificate 	</a:t>
            </a:r>
            <a:endParaRPr lang="lv-LV" dirty="0"/>
          </a:p>
          <a:p>
            <a:r>
              <a:rPr lang="en-US" sz="2400" dirty="0"/>
              <a:t>Refer to the list of Part-M and Part-ML requirements that needs to be addressed in the MOE/procedures. Despite the new wording the </a:t>
            </a:r>
            <a:r>
              <a:rPr lang="en-US" sz="2400" dirty="0" err="1"/>
              <a:t>organisation</a:t>
            </a:r>
            <a:r>
              <a:rPr lang="en-US" sz="2400" dirty="0"/>
              <a:t> is expected to comply with this requirement before the transition. </a:t>
            </a:r>
          </a:p>
          <a:p>
            <a:r>
              <a:rPr lang="en-US" sz="2400" dirty="0"/>
              <a:t>From 2 December 2022, </a:t>
            </a:r>
            <a:r>
              <a:rPr lang="en-US" sz="2400" dirty="0" err="1"/>
              <a:t>organisations</a:t>
            </a:r>
            <a:r>
              <a:rPr lang="en-US" sz="2400" dirty="0"/>
              <a:t> pursuing an initial certificate shall provide to the competent authority the results of a </a:t>
            </a:r>
            <a:r>
              <a:rPr lang="en-US" sz="2400" b="1" dirty="0"/>
              <a:t>pre-audit performed by the </a:t>
            </a:r>
            <a:r>
              <a:rPr lang="en-US" sz="2400" b="1" dirty="0" err="1"/>
              <a:t>organisation</a:t>
            </a:r>
            <a:r>
              <a:rPr lang="en-US" sz="2400" b="1" dirty="0"/>
              <a:t> </a:t>
            </a:r>
            <a:r>
              <a:rPr lang="en-US" sz="2400" dirty="0"/>
              <a:t>against applicable requirements Part-M, Part-ML and ‘new Part-145’. </a:t>
            </a:r>
            <a:r>
              <a:rPr lang="en-US" dirty="0"/>
              <a:t>	</a:t>
            </a:r>
          </a:p>
          <a:p>
            <a:pPr marL="457200" lvl="1" indent="0">
              <a:buNone/>
            </a:pP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endPar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1323584476"/>
              </p:ext>
            </p:extLst>
          </p:nvPr>
        </p:nvGraphicFramePr>
        <p:xfrm>
          <a:off x="953037" y="3041174"/>
          <a:ext cx="305787" cy="1371600"/>
        </p:xfrm>
        <a:graphic>
          <a:graphicData uri="http://schemas.openxmlformats.org/drawingml/2006/table">
            <a:tbl>
              <a:tblPr/>
              <a:tblGrid>
                <a:gridCol w="305787">
                  <a:extLst>
                    <a:ext uri="{9D8B030D-6E8A-4147-A177-3AD203B41FA5}">
                      <a16:colId xmlns:a16="http://schemas.microsoft.com/office/drawing/2014/main" val="3330504128"/>
                    </a:ext>
                  </a:extLst>
                </a:gridCol>
              </a:tblGrid>
              <a:tr h="0">
                <a:tc>
                  <a:txBody>
                    <a:bodyPr/>
                    <a:lstStyle/>
                    <a:p>
                      <a:endParaRPr lang="lv-LV"/>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pic>
        <p:nvPicPr>
          <p:cNvPr id="4" name="Picture 3">
            <a:extLst>
              <a:ext uri="{FF2B5EF4-FFF2-40B4-BE49-F238E27FC236}">
                <a16:creationId xmlns:a16="http://schemas.microsoft.com/office/drawing/2014/main" id="{D879F183-F9E0-4CAC-A4B4-6382CF58C9B6}"/>
              </a:ext>
            </a:extLst>
          </p:cNvPr>
          <p:cNvPicPr>
            <a:picLocks noChangeAspect="1"/>
          </p:cNvPicPr>
          <p:nvPr/>
        </p:nvPicPr>
        <p:blipFill>
          <a:blip r:embed="rId3"/>
          <a:stretch>
            <a:fillRect/>
          </a:stretch>
        </p:blipFill>
        <p:spPr>
          <a:xfrm>
            <a:off x="5382706" y="3291828"/>
            <a:ext cx="1426588" cy="274344"/>
          </a:xfrm>
          <a:prstGeom prst="rect">
            <a:avLst/>
          </a:prstGeom>
        </p:spPr>
      </p:pic>
    </p:spTree>
    <p:extLst>
      <p:ext uri="{BB962C8B-B14F-4D97-AF65-F5344CB8AC3E}">
        <p14:creationId xmlns:p14="http://schemas.microsoft.com/office/powerpoint/2010/main" val="1613201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endParaRPr lang="lv-LV" dirty="0"/>
          </a:p>
          <a:p>
            <a:pPr lvl="1"/>
            <a:r>
              <a:rPr lang="en-US" b="1" dirty="0"/>
              <a:t>145.A.20 Terms of approval and scope of w</a:t>
            </a:r>
            <a:r>
              <a:rPr lang="lv-LV" b="1" dirty="0" err="1"/>
              <a:t>ork</a:t>
            </a:r>
            <a:r>
              <a:rPr lang="lv-LV" b="1" dirty="0"/>
              <a:t> </a:t>
            </a:r>
          </a:p>
          <a:p>
            <a:r>
              <a:rPr lang="en-US" sz="2400" dirty="0"/>
              <a:t>Previous title “Terms of approval” </a:t>
            </a:r>
          </a:p>
          <a:p>
            <a:r>
              <a:rPr lang="en-US" sz="2400" dirty="0"/>
              <a:t>Scope of work in accordance with </a:t>
            </a:r>
            <a:r>
              <a:rPr lang="en-US" sz="2400" i="1" dirty="0"/>
              <a:t>145.A.70 </a:t>
            </a:r>
            <a:endParaRPr lang="en-US" sz="2400" dirty="0"/>
          </a:p>
          <a:p>
            <a:r>
              <a:rPr lang="en-US" sz="2400" dirty="0"/>
              <a:t>Terms of approval attached to the </a:t>
            </a:r>
            <a:r>
              <a:rPr lang="en-US" sz="2400" dirty="0" err="1"/>
              <a:t>organisation</a:t>
            </a:r>
            <a:r>
              <a:rPr lang="en-US" sz="2400" dirty="0"/>
              <a:t> certificate issued by the competent authority 	</a:t>
            </a:r>
          </a:p>
          <a:p>
            <a:pPr lvl="1"/>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ext uri="{D42A27DB-BD31-4B8C-83A1-F6EECF244321}">
                <p14:modId xmlns:p14="http://schemas.microsoft.com/office/powerpoint/2010/main" val="231793377"/>
              </p:ext>
            </p:extLst>
          </p:nvPr>
        </p:nvGraphicFramePr>
        <p:xfrm>
          <a:off x="953037" y="3041174"/>
          <a:ext cx="10400763" cy="18288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sz="2400" dirty="0">
                        <a:latin typeface="+mn-lt"/>
                      </a:endParaRPr>
                    </a:p>
                  </a:txBody>
                  <a:tcPr marL="0" marR="0" marT="0" marB="0">
                    <a:lnL>
                      <a:noFill/>
                    </a:lnL>
                    <a:lnR>
                      <a:noFill/>
                    </a:lnR>
                    <a:lnT>
                      <a:noFill/>
                    </a:lnT>
                    <a:lnB>
                      <a:noFill/>
                    </a:lnB>
                  </a:tcPr>
                </a:tc>
                <a:tc>
                  <a:txBody>
                    <a:bodyPr/>
                    <a:lstStyle/>
                    <a:p>
                      <a:endParaRPr lang="lv-LV" sz="2400" dirty="0">
                        <a:latin typeface="+mn-lt"/>
                      </a:endParaRPr>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sz="2400">
                        <a:latin typeface="+mn-lt"/>
                      </a:endParaRPr>
                    </a:p>
                  </a:txBody>
                  <a:tcPr marL="0" marR="0" marT="0" marB="0">
                    <a:lnL>
                      <a:noFill/>
                    </a:lnL>
                    <a:lnR>
                      <a:noFill/>
                    </a:lnR>
                    <a:lnT>
                      <a:noFill/>
                    </a:lnT>
                    <a:lnB>
                      <a:noFill/>
                    </a:lnB>
                  </a:tcPr>
                </a:tc>
                <a:tc>
                  <a:txBody>
                    <a:bodyPr/>
                    <a:lstStyle/>
                    <a:p>
                      <a:endParaRPr lang="lv-LV" sz="2400" dirty="0">
                        <a:latin typeface="+mn-lt"/>
                      </a:endParaRPr>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sz="2400">
                        <a:latin typeface="+mn-lt"/>
                      </a:endParaRPr>
                    </a:p>
                  </a:txBody>
                  <a:tcPr marL="0" marR="0" marT="0" marB="0">
                    <a:lnL>
                      <a:noFill/>
                    </a:lnL>
                    <a:lnR>
                      <a:noFill/>
                    </a:lnR>
                    <a:lnT>
                      <a:noFill/>
                    </a:lnT>
                    <a:lnB>
                      <a:noFill/>
                    </a:lnB>
                  </a:tcPr>
                </a:tc>
                <a:tc>
                  <a:txBody>
                    <a:bodyPr/>
                    <a:lstStyle/>
                    <a:p>
                      <a:endParaRPr lang="lv-LV" sz="2400" dirty="0">
                        <a:latin typeface="+mn-lt"/>
                      </a:endParaRPr>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sz="2400">
                        <a:latin typeface="+mn-lt"/>
                      </a:endParaRPr>
                    </a:p>
                  </a:txBody>
                  <a:tcPr marL="0" marR="0" marT="0" marB="0">
                    <a:lnL>
                      <a:noFill/>
                    </a:lnL>
                    <a:lnR>
                      <a:noFill/>
                    </a:lnR>
                    <a:lnT>
                      <a:noFill/>
                    </a:lnT>
                    <a:lnB>
                      <a:noFill/>
                    </a:lnB>
                  </a:tcPr>
                </a:tc>
                <a:tc>
                  <a:txBody>
                    <a:bodyPr/>
                    <a:lstStyle/>
                    <a:p>
                      <a:endParaRPr lang="lv-LV" sz="2400" dirty="0">
                        <a:latin typeface="+mn-lt"/>
                      </a:endParaRPr>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sz="2400">
                        <a:latin typeface="+mn-lt"/>
                      </a:endParaRPr>
                    </a:p>
                  </a:txBody>
                  <a:tcPr marL="0" marR="0" marT="0" marB="0">
                    <a:lnL>
                      <a:noFill/>
                    </a:lnL>
                    <a:lnR>
                      <a:noFill/>
                    </a:lnR>
                    <a:lnT>
                      <a:noFill/>
                    </a:lnT>
                    <a:lnB>
                      <a:noFill/>
                    </a:lnB>
                  </a:tcPr>
                </a:tc>
                <a:tc>
                  <a:txBody>
                    <a:bodyPr/>
                    <a:lstStyle/>
                    <a:p>
                      <a:endParaRPr lang="lv-LV" sz="2400" dirty="0">
                        <a:latin typeface="+mn-lt"/>
                      </a:endParaRPr>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2661994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endParaRPr lang="lv-LV" dirty="0"/>
          </a:p>
          <a:p>
            <a:pPr lvl="1"/>
            <a:r>
              <a:rPr lang="en-US" dirty="0"/>
              <a:t>	</a:t>
            </a:r>
            <a:r>
              <a:rPr lang="en-US" b="1" dirty="0"/>
              <a:t>145.A.25 Facility requirements </a:t>
            </a:r>
            <a:r>
              <a:rPr lang="en-US" dirty="0"/>
              <a:t>	</a:t>
            </a:r>
          </a:p>
          <a:p>
            <a:pPr lvl="1"/>
            <a:r>
              <a:rPr lang="lv-LV" dirty="0"/>
              <a:t>No </a:t>
            </a:r>
            <a:r>
              <a:rPr lang="lv-LV" dirty="0" err="1"/>
              <a:t>change</a:t>
            </a:r>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231089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r>
              <a:rPr lang="en-US" b="1" dirty="0"/>
              <a:t>	</a:t>
            </a:r>
            <a:r>
              <a:rPr lang="lv-LV" b="1" dirty="0"/>
              <a:t>145.A.30 </a:t>
            </a:r>
            <a:r>
              <a:rPr lang="lv-LV" b="1" dirty="0" err="1"/>
              <a:t>Personnel</a:t>
            </a:r>
            <a:r>
              <a:rPr lang="lv-LV" b="1" dirty="0"/>
              <a:t> </a:t>
            </a:r>
            <a:r>
              <a:rPr lang="lv-LV" b="1" dirty="0" err="1"/>
              <a:t>requirements</a:t>
            </a:r>
            <a:r>
              <a:rPr lang="lv-LV" b="1" dirty="0"/>
              <a:t> </a:t>
            </a:r>
            <a:r>
              <a:rPr lang="lv-LV" dirty="0"/>
              <a:t>	</a:t>
            </a:r>
          </a:p>
          <a:p>
            <a:r>
              <a:rPr lang="en-US" sz="2400" dirty="0"/>
              <a:t>(a) Requirement for ‘accountable manager’ is reworded with potential impact on the description of responsibilities in the MOE. </a:t>
            </a:r>
          </a:p>
          <a:p>
            <a:r>
              <a:rPr lang="en-US" sz="2400" dirty="0"/>
              <a:t>(b) Nominated person of group of persons representing the management structure </a:t>
            </a:r>
          </a:p>
          <a:p>
            <a:r>
              <a:rPr lang="en-US" sz="2400" dirty="0"/>
              <a:t>(c) compliance monitoring instead of quality system </a:t>
            </a:r>
          </a:p>
          <a:p>
            <a:r>
              <a:rPr lang="en-US" sz="2400" dirty="0"/>
              <a:t>(ca) new position </a:t>
            </a:r>
            <a:r>
              <a:rPr lang="en-US" sz="2400" b="1" dirty="0"/>
              <a:t>‘Safety manager’ </a:t>
            </a:r>
            <a:endParaRPr lang="en-US" sz="2400" dirty="0"/>
          </a:p>
          <a:p>
            <a:r>
              <a:rPr lang="lv-LV" sz="2400" dirty="0"/>
              <a:t>(</a:t>
            </a:r>
            <a:r>
              <a:rPr lang="lv-LV" sz="2400" dirty="0" err="1"/>
              <a:t>cb</a:t>
            </a:r>
            <a:r>
              <a:rPr lang="lv-LV" sz="2400" dirty="0"/>
              <a:t>) </a:t>
            </a:r>
            <a:r>
              <a:rPr lang="lv-LV" sz="2400" dirty="0" err="1"/>
              <a:t>existing</a:t>
            </a:r>
            <a:r>
              <a:rPr lang="lv-LV" sz="2400" dirty="0"/>
              <a:t> </a:t>
            </a:r>
            <a:r>
              <a:rPr lang="lv-LV" sz="2400" dirty="0" err="1"/>
              <a:t>requirement</a:t>
            </a:r>
            <a:r>
              <a:rPr lang="lv-LV" sz="2400" dirty="0"/>
              <a:t> </a:t>
            </a:r>
          </a:p>
          <a:p>
            <a:r>
              <a:rPr lang="lv-LV" sz="2400" dirty="0"/>
              <a:t>(cc) </a:t>
            </a:r>
            <a:r>
              <a:rPr lang="lv-LV" sz="2400" dirty="0" err="1"/>
              <a:t>existing</a:t>
            </a:r>
            <a:r>
              <a:rPr lang="lv-LV" sz="2400" dirty="0"/>
              <a:t> </a:t>
            </a:r>
            <a:r>
              <a:rPr lang="lv-LV" sz="2400" dirty="0" err="1"/>
              <a:t>requirement</a:t>
            </a:r>
            <a:r>
              <a:rPr lang="lv-LV" sz="2400" dirty="0"/>
              <a:t> </a:t>
            </a:r>
          </a:p>
          <a:p>
            <a:r>
              <a:rPr lang="en-US" sz="2400" dirty="0"/>
              <a:t>(d) re-wording with low impact on compliance </a:t>
            </a:r>
          </a:p>
          <a:p>
            <a:r>
              <a:rPr lang="en-US" dirty="0"/>
              <a:t>	</a:t>
            </a:r>
          </a:p>
          <a:p>
            <a:pPr lvl="1"/>
            <a:endParaRPr lang="en-US" dirty="0"/>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18109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3512" y="298366"/>
            <a:ext cx="8825488" cy="1143000"/>
          </a:xfrm>
        </p:spPr>
        <p:txBody>
          <a:bodyPr>
            <a:normAutofit/>
          </a:bodyPr>
          <a:lstStyle/>
          <a:p>
            <a:r>
              <a:rPr lang="lv-LV" sz="2400" dirty="0"/>
              <a:t>SMS 145</a:t>
            </a:r>
          </a:p>
        </p:txBody>
      </p:sp>
      <p:sp>
        <p:nvSpPr>
          <p:cNvPr id="3" name="Content Placeholder 2"/>
          <p:cNvSpPr>
            <a:spLocks noGrp="1"/>
          </p:cNvSpPr>
          <p:nvPr>
            <p:ph idx="1"/>
          </p:nvPr>
        </p:nvSpPr>
        <p:spPr>
          <a:xfrm>
            <a:off x="2070100" y="1111877"/>
            <a:ext cx="9334500" cy="5014298"/>
          </a:xfrm>
        </p:spPr>
        <p:txBody>
          <a:bodyPr>
            <a:noAutofit/>
          </a:bodyPr>
          <a:lstStyle/>
          <a:p>
            <a:pPr lvl="1"/>
            <a:r>
              <a:rPr lang="lv-LV" dirty="0"/>
              <a:t>Galvenās izmaiņas </a:t>
            </a:r>
            <a:r>
              <a:rPr lang="lv-LV" dirty="0" err="1"/>
              <a:t>Section</a:t>
            </a:r>
            <a:r>
              <a:rPr lang="lv-LV" dirty="0"/>
              <a:t> A</a:t>
            </a:r>
          </a:p>
          <a:p>
            <a:pPr lvl="1"/>
            <a:endParaRPr lang="lv-LV" dirty="0"/>
          </a:p>
          <a:p>
            <a:pPr marL="457200" lvl="1" indent="0">
              <a:buNone/>
            </a:pPr>
            <a:r>
              <a:rPr lang="en-US" b="1" dirty="0"/>
              <a:t>	</a:t>
            </a:r>
            <a:r>
              <a:rPr lang="lv-LV" b="1" dirty="0"/>
              <a:t>145.A.30 </a:t>
            </a:r>
            <a:r>
              <a:rPr lang="lv-LV" b="1" dirty="0" err="1"/>
              <a:t>Personnel</a:t>
            </a:r>
            <a:r>
              <a:rPr lang="lv-LV" b="1" dirty="0"/>
              <a:t> </a:t>
            </a:r>
            <a:r>
              <a:rPr lang="lv-LV" b="1" dirty="0" err="1"/>
              <a:t>requirements</a:t>
            </a:r>
            <a:r>
              <a:rPr lang="lv-LV" b="1" dirty="0"/>
              <a:t> </a:t>
            </a:r>
            <a:endParaRPr lang="lv-LV" dirty="0"/>
          </a:p>
          <a:p>
            <a:r>
              <a:rPr lang="en-US" sz="2400" dirty="0"/>
              <a:t>(e) re-wording to account for ‘safety management and compliance monitoring’, </a:t>
            </a:r>
            <a:r>
              <a:rPr lang="en-US" sz="2400" b="1" dirty="0"/>
              <a:t>addition of competency to include an understanding of safety management principles</a:t>
            </a:r>
            <a:r>
              <a:rPr lang="en-US" sz="2400" dirty="0"/>
              <a:t>. </a:t>
            </a:r>
          </a:p>
          <a:p>
            <a:r>
              <a:rPr lang="en-US" sz="2400" dirty="0"/>
              <a:t>(f) to (</a:t>
            </a:r>
            <a:r>
              <a:rPr lang="en-US" sz="2400" dirty="0" err="1"/>
              <a:t>i</a:t>
            </a:r>
            <a:r>
              <a:rPr lang="en-US" sz="2400" dirty="0"/>
              <a:t>) no change </a:t>
            </a:r>
          </a:p>
          <a:p>
            <a:r>
              <a:rPr lang="en-US" sz="2400" dirty="0"/>
              <a:t>(j) extended to cover support staff for base maintenance (j)(1) and other re-wording with low impact on compliance </a:t>
            </a:r>
          </a:p>
          <a:p>
            <a:r>
              <a:rPr lang="en-US" sz="2400" dirty="0"/>
              <a:t>(k) airworthiness review under Part-ML reference to </a:t>
            </a:r>
            <a:r>
              <a:rPr lang="en-US" sz="2400" i="1" dirty="0"/>
              <a:t>145.A.37 </a:t>
            </a:r>
            <a:r>
              <a:rPr lang="en-US" dirty="0"/>
              <a:t>	</a:t>
            </a:r>
          </a:p>
          <a:p>
            <a:pPr marL="457200" lvl="1" indent="0">
              <a:buNone/>
            </a:pPr>
            <a:endParaRPr lang="lv-LV" dirty="0"/>
          </a:p>
          <a:p>
            <a:pPr lvl="1"/>
            <a:endParaRPr lang="lv-LV"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458" y="234459"/>
            <a:ext cx="1761742" cy="1957799"/>
          </a:xfrm>
          <a:prstGeom prst="rect">
            <a:avLst/>
          </a:prstGeom>
        </p:spPr>
      </p:pic>
      <p:sp>
        <p:nvSpPr>
          <p:cNvPr id="7" name="Slide Number Placeholder 11"/>
          <p:cNvSpPr txBox="1">
            <a:spLocks/>
          </p:cNvSpPr>
          <p:nvPr/>
        </p:nvSpPr>
        <p:spPr>
          <a:xfrm>
            <a:off x="1634410" y="6443860"/>
            <a:ext cx="2366089" cy="365123"/>
          </a:xfrm>
          <a:prstGeom prst="rect">
            <a:avLst/>
          </a:prstGeom>
        </p:spPr>
        <p:txBody>
          <a:bodyPr vert="horz" lIns="93957" tIns="46979" rIns="93957" bIns="46979"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2022. gada augusts</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a:t>
            </a:r>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 Rīga</a:t>
            </a:r>
            <a:r>
              <a:rPr lang="en-GB" sz="1000" dirty="0">
                <a:solidFill>
                  <a:prstClr val="black"/>
                </a:solidFill>
                <a:latin typeface="Verdana" panose="020B0604030504040204" pitchFamily="34" charset="0"/>
                <a:ea typeface="Verdana" panose="020B0604030504040204" pitchFamily="34" charset="0"/>
                <a:cs typeface="Verdana" panose="020B0604030504040204" pitchFamily="34" charset="0"/>
              </a:rPr>
              <a:t> Latvia</a:t>
            </a:r>
          </a:p>
        </p:txBody>
      </p:sp>
      <p:sp>
        <p:nvSpPr>
          <p:cNvPr id="9" name="Rectangle 8"/>
          <p:cNvSpPr/>
          <p:nvPr/>
        </p:nvSpPr>
        <p:spPr>
          <a:xfrm>
            <a:off x="9846971" y="6503310"/>
            <a:ext cx="758541" cy="246221"/>
          </a:xfrm>
          <a:prstGeom prst="rect">
            <a:avLst/>
          </a:prstGeom>
        </p:spPr>
        <p:txBody>
          <a:bodyPr wrap="none">
            <a:spAutoFit/>
          </a:bodyPr>
          <a:lstStyle/>
          <a:p>
            <a:pPr algn="r" defTabSz="939575"/>
            <a:r>
              <a:rPr lang="lv-LV" sz="1000" dirty="0">
                <a:solidFill>
                  <a:prstClr val="black"/>
                </a:solidFill>
                <a:latin typeface="Verdana" panose="020B0604030504040204" pitchFamily="34" charset="0"/>
                <a:ea typeface="Verdana" panose="020B0604030504040204" pitchFamily="34" charset="0"/>
                <a:cs typeface="Verdana" panose="020B0604030504040204" pitchFamily="34" charset="0"/>
              </a:rPr>
              <a:t>SMS 145</a:t>
            </a:r>
            <a:endPar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1" name="Table 10">
            <a:extLst>
              <a:ext uri="{FF2B5EF4-FFF2-40B4-BE49-F238E27FC236}">
                <a16:creationId xmlns:a16="http://schemas.microsoft.com/office/drawing/2014/main" id="{074F0BF1-1B2A-462E-A0EF-3E4EC35B8FA8}"/>
              </a:ext>
            </a:extLst>
          </p:cNvPr>
          <p:cNvGraphicFramePr>
            <a:graphicFrameLocks noGrp="1"/>
          </p:cNvGraphicFramePr>
          <p:nvPr>
            <p:extLst/>
          </p:nvPr>
        </p:nvGraphicFramePr>
        <p:xfrm>
          <a:off x="953037" y="3041174"/>
          <a:ext cx="10400763" cy="1371600"/>
        </p:xfrm>
        <a:graphic>
          <a:graphicData uri="http://schemas.openxmlformats.org/drawingml/2006/table">
            <a:tbl>
              <a:tblPr/>
              <a:tblGrid>
                <a:gridCol w="305787">
                  <a:extLst>
                    <a:ext uri="{9D8B030D-6E8A-4147-A177-3AD203B41FA5}">
                      <a16:colId xmlns:a16="http://schemas.microsoft.com/office/drawing/2014/main" val="3330504128"/>
                    </a:ext>
                  </a:extLst>
                </a:gridCol>
                <a:gridCol w="10094976">
                  <a:extLst>
                    <a:ext uri="{9D8B030D-6E8A-4147-A177-3AD203B41FA5}">
                      <a16:colId xmlns:a16="http://schemas.microsoft.com/office/drawing/2014/main" val="3204078494"/>
                    </a:ext>
                  </a:extLst>
                </a:gridCol>
              </a:tblGrid>
              <a:tr h="0">
                <a:tc>
                  <a:txBody>
                    <a:bodyPr/>
                    <a:lstStyle/>
                    <a:p>
                      <a:endParaRPr lang="lv-LV" dirty="0"/>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303911044"/>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36024428"/>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318360155"/>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1144076213"/>
                  </a:ext>
                </a:extLst>
              </a:tr>
              <a:tr h="0">
                <a:tc>
                  <a:txBody>
                    <a:bodyPr/>
                    <a:lstStyle/>
                    <a:p>
                      <a:endParaRPr lang="lv-LV"/>
                    </a:p>
                  </a:txBody>
                  <a:tcPr marL="0" marR="0" marT="0" marB="0">
                    <a:lnL>
                      <a:noFill/>
                    </a:lnL>
                    <a:lnR>
                      <a:noFill/>
                    </a:lnR>
                    <a:lnT>
                      <a:noFill/>
                    </a:lnT>
                    <a:lnB>
                      <a:noFill/>
                    </a:lnB>
                  </a:tcPr>
                </a:tc>
                <a:tc>
                  <a:txBody>
                    <a:bodyPr/>
                    <a:lstStyle/>
                    <a:p>
                      <a:endParaRPr lang="lv-LV" dirty="0"/>
                    </a:p>
                  </a:txBody>
                  <a:tcPr marL="0" marR="0" marT="0" marB="0">
                    <a:lnL>
                      <a:noFill/>
                    </a:lnL>
                    <a:lnR>
                      <a:noFill/>
                    </a:lnR>
                    <a:lnT>
                      <a:noFill/>
                    </a:lnT>
                    <a:lnB>
                      <a:noFill/>
                    </a:lnB>
                  </a:tcPr>
                </a:tc>
                <a:extLst>
                  <a:ext uri="{0D108BD9-81ED-4DB2-BD59-A6C34878D82A}">
                    <a16:rowId xmlns:a16="http://schemas.microsoft.com/office/drawing/2014/main" val="3535967754"/>
                  </a:ext>
                </a:extLst>
              </a:tr>
            </a:tbl>
          </a:graphicData>
        </a:graphic>
      </p:graphicFrame>
    </p:spTree>
    <p:extLst>
      <p:ext uri="{BB962C8B-B14F-4D97-AF65-F5344CB8AC3E}">
        <p14:creationId xmlns:p14="http://schemas.microsoft.com/office/powerpoint/2010/main" val="377101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5977</Words>
  <Application>Microsoft Office PowerPoint</Application>
  <PresentationFormat>Widescreen</PresentationFormat>
  <Paragraphs>587</Paragraphs>
  <Slides>48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Times New Roman</vt:lpstr>
      <vt:lpstr>Verdana</vt:lpstr>
      <vt:lpstr>Office Theme</vt:lpstr>
      <vt:lpstr>Drošības pārvaldības sistēmas (SMS) Gaisa kuģu tehniskās apkopes organizācijās (ieviests ar Komisijas regulu 2021/1963)</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lpstr>SMS 145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Drošības pārvaldības sistēmas (SMS) Gaisa kuģu tehniskās apkopes organizācijās (ieviests ar Komisijas regulu 2021/1963)</dc:title>
  <dc:creator>Gundars Lapiņš</dc:creator>
  <cp:lastModifiedBy>Gundars Lapiņš</cp:lastModifiedBy>
  <cp:revision>42</cp:revision>
  <dcterms:created xsi:type="dcterms:W3CDTF">2022-08-09T11:34:04Z</dcterms:created>
  <dcterms:modified xsi:type="dcterms:W3CDTF">2022-08-25T09:49:49Z</dcterms:modified>
</cp:coreProperties>
</file>